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Verdana" w:hAnsi="Verdana"/>
          <w:sz w:val="22"/>
          <w:szCs w:val="22"/>
        </w:rPr>
        <w:id w:val="-1208254206"/>
        <w:docPartObj>
          <w:docPartGallery w:val="Cover Pages"/>
          <w:docPartUnique/>
        </w:docPartObj>
      </w:sdtPr>
      <w:sdtEndPr>
        <w:rPr>
          <w:b/>
        </w:rPr>
      </w:sdtEndPr>
      <w:sdtContent>
        <w:p w14:paraId="49548C5D" w14:textId="48DB4703" w:rsidR="00402013" w:rsidRPr="00304F74" w:rsidRDefault="00304F74" w:rsidP="0035688B">
          <w:pPr>
            <w:ind w:left="708" w:hanging="708"/>
            <w:rPr>
              <w:rFonts w:ascii="Verdana" w:hAnsi="Verdana"/>
              <w:sz w:val="22"/>
              <w:szCs w:val="22"/>
            </w:rPr>
          </w:pPr>
          <w:r w:rsidRPr="00304F74">
            <w:rPr>
              <w:rFonts w:ascii="Verdana" w:hAnsi="Verdana"/>
              <w:noProof/>
              <w:sz w:val="22"/>
              <w:szCs w:val="22"/>
              <w:lang w:eastAsia="es-CO"/>
            </w:rPr>
            <mc:AlternateContent>
              <mc:Choice Requires="wps">
                <w:drawing>
                  <wp:anchor distT="0" distB="0" distL="114300" distR="114300" simplePos="0" relativeHeight="251659264" behindDoc="0" locked="0" layoutInCell="1" allowOverlap="1" wp14:anchorId="745EBA1B" wp14:editId="5BACCEE6">
                    <wp:simplePos x="0" y="0"/>
                    <wp:positionH relativeFrom="page">
                      <wp:posOffset>3889612</wp:posOffset>
                    </wp:positionH>
                    <wp:positionV relativeFrom="page">
                      <wp:posOffset>122829</wp:posOffset>
                    </wp:positionV>
                    <wp:extent cx="3108960" cy="8966579"/>
                    <wp:effectExtent l="0" t="0" r="15240" b="25400"/>
                    <wp:wrapNone/>
                    <wp:docPr id="468" name="Rectangle 468"/>
                    <wp:cNvGraphicFramePr/>
                    <a:graphic xmlns:a="http://schemas.openxmlformats.org/drawingml/2006/main">
                      <a:graphicData uri="http://schemas.microsoft.com/office/word/2010/wordprocessingShape">
                        <wps:wsp>
                          <wps:cNvSpPr/>
                          <wps:spPr>
                            <a:xfrm>
                              <a:off x="0" y="0"/>
                              <a:ext cx="3108960" cy="8966579"/>
                            </a:xfrm>
                            <a:prstGeom prst="rect">
                              <a:avLst/>
                            </a:prstGeom>
                            <a:solidFill>
                              <a:schemeClr val="bg1"/>
                            </a:solidFill>
                            <a:ln w="15875">
                              <a:solidFill>
                                <a:schemeClr val="bg2">
                                  <a:lumMod val="50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40000</wp14:pctWidth>
                    </wp14:sizeRelH>
                    <wp14:sizeRelV relativeFrom="page">
                      <wp14:pctHeight>0</wp14:pctHeight>
                    </wp14:sizeRelV>
                  </wp:anchor>
                </w:drawing>
              </mc:Choice>
              <mc:Fallback>
                <w:pict>
                  <v:rect w14:anchorId="658872D2" id="Rectangle 468" o:spid="_x0000_s1026" style="position:absolute;margin-left:306.25pt;margin-top:9.65pt;width:244.8pt;height:706.05pt;z-index:251659264;visibility:visible;mso-wrap-style:square;mso-width-percent:400;mso-height-percent:0;mso-wrap-distance-left:9pt;mso-wrap-distance-top:0;mso-wrap-distance-right:9pt;mso-wrap-distance-bottom:0;mso-position-horizontal:absolute;mso-position-horizontal-relative:page;mso-position-vertical:absolute;mso-position-vertical-relative:page;mso-width-percent:40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8D1hqgIAAN8FAAAOAAAAZHJzL2Uyb0RvYy54bWysVMFu2zAMvQ/YPwi6r3ayJE2DOkXQosOA&#10;ri3aDj0rshQbkEVNUuJkXz9Kst20KzZgWA4KKZKP4jPJ84t9o8hOWFeDLujoJKdEaA5lrTcF/f50&#10;/WlOifNMl0yBFgU9CEcvlh8/nLdmIcZQgSqFJQii3aI1Ba28N4ssc7wSDXMnYIRGowTbMI+q3WSl&#10;ZS2iNyob5/ksa8GWxgIXzuHtVTLSZcSXUnB/J6UTnqiC4tt8PG081+HMludssbHMVDXvnsH+4RUN&#10;qzUmHaCumGdka+vfoJqaW3Ag/QmHJgMpay5iDVjNKH9TzWPFjIi1IDnODDS5/wfLb3f3ltRlQScz&#10;/FSaNfiRHpA2pjdKkHCJFLXGLdDz0dzbTnMohnr30jbhHysh+0jrYaBV7D3hePl5lM/PZsg+RxtK&#10;s+npWUDNXsKNdf6LgIYEoaAWHxDpZLsb55Nr7xKyOVB1eV0rFZXQK+JSWbJj+JXXm1EH/spLadJi&#10;g07np9OI/MoY2+0YYhx91Lb5BmWCneb464H7jLGGIySsSGm8DHwlhqLkD0qElyr9ICSSjZykBG/y&#10;Ms6F9qP0voqV4m+pI2BAlsjFgN0B9I9MID12IrPzD6EiTskQnKfsfwoeImJm0H4IbmoN9j0AhVV1&#10;mZN/T1KiJrC0hvKArWghzagz/LrGZrhhzt8zi0OJDYSLxt/hIRXgx4ROoqQC+/O9++CPs4JWSloc&#10;8oK6H1tmBSXqq8YpOhtNJmErRGUyPR2jYo8t62OL3jaXgB02wpVmeBSDv1e9KC00z7iPViErmpjm&#10;mLug3NteufRp+eBG42K1im64CQzzN/rR8AAeWA3N/rR/ZtZ0E+FxmG6hXwhs8WYwkm+I1LDaepB1&#10;nJoXXju+cYvEnu02XlhTx3r0etnLy18AAAD//wMAUEsDBBQABgAIAAAAIQA5T6224AAAAAwBAAAP&#10;AAAAZHJzL2Rvd25yZXYueG1sTI/LTsMwEEX3SPyDNUjsqO00rSDEqXh1CYK2H+DGbhLVHofYTcPf&#10;M13Bbkb36M6ZcjV5x0Y7xC6gAjkTwCzWwXTYKNht13f3wGLSaLQLaBX82Air6vqq1IUJZ/yy4yY1&#10;jEowFlpBm1JfcB7r1nodZ6G3SNkhDF4nWoeGm0Gfqdw7ngmx5F53SBda3duX1tbHzckr+N52n+sF&#10;/3gevciP79LtDs3rm1K3N9PTI7Bkp/QHw0Wf1KEip304oYnMKVjKbEEoBQ9zYBdAikwC29OUz2UO&#10;vCr5/yeqXwAAAP//AwBQSwECLQAUAAYACAAAACEAtoM4kv4AAADhAQAAEwAAAAAAAAAAAAAAAAAA&#10;AAAAW0NvbnRlbnRfVHlwZXNdLnhtbFBLAQItABQABgAIAAAAIQA4/SH/1gAAAJQBAAALAAAAAAAA&#10;AAAAAAAAAC8BAABfcmVscy8ucmVsc1BLAQItABQABgAIAAAAIQCJ8D1hqgIAAN8FAAAOAAAAAAAA&#10;AAAAAAAAAC4CAABkcnMvZTJvRG9jLnhtbFBLAQItABQABgAIAAAAIQA5T6224AAAAAwBAAAPAAAA&#10;AAAAAAAAAAAAAAQFAABkcnMvZG93bnJldi54bWxQSwUGAAAAAAQABADzAAAAEQYAAAAA&#10;" fillcolor="white [3212]" strokecolor="#747070 [1614]" strokeweight="1.25pt">
                    <w10:wrap anchorx="page" anchory="page"/>
                  </v:rect>
                </w:pict>
              </mc:Fallback>
            </mc:AlternateContent>
          </w:r>
          <w:r w:rsidR="006F5AAF" w:rsidRPr="00304F74">
            <w:rPr>
              <w:rFonts w:ascii="Verdana" w:hAnsi="Verdana"/>
              <w:noProof/>
              <w:sz w:val="22"/>
              <w:szCs w:val="22"/>
              <w:lang w:eastAsia="es-CO"/>
            </w:rPr>
            <mc:AlternateContent>
              <mc:Choice Requires="wps">
                <w:drawing>
                  <wp:anchor distT="0" distB="0" distL="114300" distR="114300" simplePos="0" relativeHeight="251660288" behindDoc="0" locked="0" layoutInCell="1" allowOverlap="1" wp14:anchorId="0B7473F5" wp14:editId="1F402B90">
                    <wp:simplePos x="0" y="0"/>
                    <wp:positionH relativeFrom="page">
                      <wp:posOffset>4063853</wp:posOffset>
                    </wp:positionH>
                    <wp:positionV relativeFrom="page">
                      <wp:posOffset>279595</wp:posOffset>
                    </wp:positionV>
                    <wp:extent cx="2875915" cy="3017520"/>
                    <wp:effectExtent l="0" t="0" r="635" b="0"/>
                    <wp:wrapNone/>
                    <wp:docPr id="467" name="Rectangle 467"/>
                    <wp:cNvGraphicFramePr/>
                    <a:graphic xmlns:a="http://schemas.openxmlformats.org/drawingml/2006/main">
                      <a:graphicData uri="http://schemas.microsoft.com/office/word/2010/wordprocessingShape">
                        <wps:wsp>
                          <wps:cNvSpPr/>
                          <wps:spPr>
                            <a:xfrm>
                              <a:off x="0" y="0"/>
                              <a:ext cx="2875915" cy="3017520"/>
                            </a:xfrm>
                            <a:prstGeom prst="rect">
                              <a:avLst/>
                            </a:prstGeom>
                            <a:solidFill>
                              <a:srgbClr val="942A4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A6E3DDC" w14:textId="5D152284" w:rsidR="00067484" w:rsidRPr="00304F74" w:rsidRDefault="00B65F0A">
                                <w:pPr>
                                  <w:spacing w:before="240"/>
                                  <w:jc w:val="center"/>
                                  <w:rPr>
                                    <w:rFonts w:ascii="Verdana" w:hAnsi="Verdana"/>
                                    <w:color w:val="FFFFFF" w:themeColor="background1"/>
                                  </w:rPr>
                                </w:pPr>
                                <w:sdt>
                                  <w:sdtPr>
                                    <w:rPr>
                                      <w:rFonts w:ascii="Verdana" w:hAnsi="Verdana"/>
                                      <w:color w:val="FFFFFF" w:themeColor="background1"/>
                                    </w:rPr>
                                    <w:alias w:val="Abstract"/>
                                    <w:id w:val="8276291"/>
                                    <w:dataBinding w:prefixMappings="xmlns:ns0='http://schemas.microsoft.com/office/2006/coverPageProps'" w:xpath="/ns0:CoverPageProperties[1]/ns0:Abstract[1]" w:storeItemID="{55AF091B-3C7A-41E3-B477-F2FDAA23CFDA}"/>
                                    <w:text/>
                                  </w:sdtPr>
                                  <w:sdtEndPr/>
                                  <w:sdtContent>
                                    <w:r w:rsidR="00AB4DE3" w:rsidRPr="00304F74">
                                      <w:rPr>
                                        <w:rFonts w:ascii="Verdana" w:hAnsi="Verdana"/>
                                        <w:color w:val="FFFFFF" w:themeColor="background1"/>
                                      </w:rPr>
                                      <w:t xml:space="preserve">Formación para el </w:t>
                                    </w:r>
                                    <w:r w:rsidR="004B3C18" w:rsidRPr="00304F74">
                                      <w:rPr>
                                        <w:rFonts w:ascii="Verdana" w:hAnsi="Verdana"/>
                                        <w:color w:val="FFFFFF" w:themeColor="background1"/>
                                      </w:rPr>
                                      <w:t xml:space="preserve">desarrollo de competencias que impulsan resultados </w:t>
                                    </w:r>
                                  </w:sdtContent>
                                </w:sdt>
                                <w:r w:rsidR="00AB4DE3" w:rsidRPr="00304F74">
                                  <w:rPr>
                                    <w:rFonts w:ascii="Verdana" w:hAnsi="Verdana"/>
                                    <w:color w:val="FFFFFF" w:themeColor="background1"/>
                                  </w:rPr>
                                  <w:t xml:space="preserve"> con propósito</w:t>
                                </w:r>
                              </w:p>
                            </w:txbxContent>
                          </wps:txbx>
                          <wps:bodyPr rot="0" spcFirstLastPara="0" vertOverflow="overflow" horzOverflow="overflow" vert="horz" wrap="square" lIns="182880" tIns="182880" rIns="182880" bIns="365760" numCol="1" spcCol="0" rtlCol="0" fromWordArt="0" anchor="b" anchorCtr="0" forceAA="0" compatLnSpc="1">
                            <a:prstTxWarp prst="textNoShape">
                              <a:avLst/>
                            </a:prstTxWarp>
                            <a:noAutofit/>
                          </wps:bodyPr>
                        </wps:wsp>
                      </a:graphicData>
                    </a:graphic>
                    <wp14:sizeRelH relativeFrom="page">
                      <wp14:pctWidth>37000</wp14:pctWidth>
                    </wp14:sizeRelH>
                    <wp14:sizeRelV relativeFrom="page">
                      <wp14:pctHeight>30000</wp14:pctHeight>
                    </wp14:sizeRelV>
                  </wp:anchor>
                </w:drawing>
              </mc:Choice>
              <mc:Fallback>
                <w:pict>
                  <v:rect w14:anchorId="0B7473F5" id="Rectangle 467" o:spid="_x0000_s1026" style="position:absolute;left:0;text-align:left;margin-left:320pt;margin-top:22pt;width:226.45pt;height:237.6pt;z-index:251660288;visibility:visible;mso-wrap-style:square;mso-width-percent:370;mso-height-percent:300;mso-wrap-distance-left:9pt;mso-wrap-distance-top:0;mso-wrap-distance-right:9pt;mso-wrap-distance-bottom:0;mso-position-horizontal:absolute;mso-position-horizontal-relative:page;mso-position-vertical:absolute;mso-position-vertical-relative:page;mso-width-percent:370;mso-height-percent:30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WYj7iwIAAG0FAAAOAAAAZHJzL2Uyb0RvYy54bWysVEtv2zAMvg/YfxB0X22nTZsGdYqgRYcB&#10;RVesHXpWZCkWIIuapMTOfv0o+ZG1K3YYloNCiR8/Pkzy6rprNNkL5xWYkhYnOSXCcKiU2Zb0+/Pd&#10;pwUlPjBTMQ1GlPQgPL1effxw1dqlmEENuhKOIInxy9aWtA7BLrPM81o0zJ+AFQaVElzDAl7dNqsc&#10;a5G90dksz8+zFlxlHXDhPb7e9kq6SvxSCh6+SulFILqkGFtIp0vnJp7Z6oott47ZWvEhDPYPUTRM&#10;GXQ6Ud2ywMjOqT+oGsUdeJDhhEOTgZSKi5QDZlPkb7J5qpkVKRcsjrdTmfz/o+UP+yf76LAMrfVL&#10;j2LMopOuif8YH+lSsQ5TsUQXCMfH2eJiflnMKeGoO82Li/kslTM7mlvnw2cBDYlCSR1+jVQktr/3&#10;AV0idIREbx60qu6U1unitpsb7cie4Ze7PJutz07jx0KTVzBtIthANOvV8SU7JpOkcNAi4rT5JiRR&#10;VQw/RZL6TEx+GOfChKJX1awSvft5jr/Re+zMaJFiSYSRWaL/iXsgGJE9ycjdRzngo6lIbToZ538L&#10;rDeeLJJnMGEybpQB9x6BxqwGzz1+LFJfmlil0G06hERxA9Xh0REH/bx4y+8UfsJ75sMjczggOEo4&#10;9OErHlJDW1IYJEpqcD/fe4947FvUUtLiwJXU/9gxJyjRXwx2dLGYLRZxRF/d3KvbJt1Oz+cX54g0&#10;u+YGsDsKXDGWJxFfXdCjKB00L7gf1tEzqpjh6L+km1G8Cf0qwP3CxXqdQDiXloV782R5pI4ljk36&#10;3L0wZ4dODjgEDzCOJ1u+aegeGy0NrHcBpErdfqzsUHyc6dRFw/6JS+P3e0Idt+TqFwAAAP//AwBQ&#10;SwMEFAAGAAgAAAAhAJi3A2TgAAAACwEAAA8AAABkcnMvZG93bnJldi54bWxMj81OwzAQhO9IvIO1&#10;SNyonRAKCdlUCIkLCCHKz9mNt0lEvI5ip0nfHvcEp9FqRrPflJvF9uJAo+8cIyQrBYK4dqbjBuHz&#10;4+nqDoQPmo3uHRPCkTxsqvOzUhfGzfxOh21oRCxhX2iENoShkNLXLVntV24gjt7ejVaHeI6NNKOe&#10;Y7ntZarUWlrdcfzQ6oEeW6p/tpNFmHl+TsKtfgmvb3LeH6/T6Ut9I15eLA/3IAIt4S8MJ/yIDlVk&#10;2rmJjRc9wjpTcUtAyLKop4DK0xzEDuEmyVOQVSn/b6h+AQAA//8DAFBLAQItABQABgAIAAAAIQC2&#10;gziS/gAAAOEBAAATAAAAAAAAAAAAAAAAAAAAAABbQ29udGVudF9UeXBlc10ueG1sUEsBAi0AFAAG&#10;AAgAAAAhADj9If/WAAAAlAEAAAsAAAAAAAAAAAAAAAAALwEAAF9yZWxzLy5yZWxzUEsBAi0AFAAG&#10;AAgAAAAhAPpZiPuLAgAAbQUAAA4AAAAAAAAAAAAAAAAALgIAAGRycy9lMm9Eb2MueG1sUEsBAi0A&#10;FAAGAAgAAAAhAJi3A2TgAAAACwEAAA8AAAAAAAAAAAAAAAAA5QQAAGRycy9kb3ducmV2LnhtbFBL&#10;BQYAAAAABAAEAPMAAADyBQAAAAA=&#10;" fillcolor="#942a43" stroked="f" strokeweight="1pt">
                    <v:textbox inset="14.4pt,14.4pt,14.4pt,28.8pt">
                      <w:txbxContent>
                        <w:p w14:paraId="5A6E3DDC" w14:textId="5D152284" w:rsidR="00067484" w:rsidRPr="00304F74" w:rsidRDefault="00B65F0A">
                          <w:pPr>
                            <w:spacing w:before="240"/>
                            <w:jc w:val="center"/>
                            <w:rPr>
                              <w:rFonts w:ascii="Verdana" w:hAnsi="Verdana"/>
                              <w:color w:val="FFFFFF" w:themeColor="background1"/>
                            </w:rPr>
                          </w:pPr>
                          <w:sdt>
                            <w:sdtPr>
                              <w:rPr>
                                <w:rFonts w:ascii="Verdana" w:hAnsi="Verdana"/>
                                <w:color w:val="FFFFFF" w:themeColor="background1"/>
                              </w:rPr>
                              <w:alias w:val="Abstract"/>
                              <w:id w:val="8276291"/>
                              <w:dataBinding w:prefixMappings="xmlns:ns0='http://schemas.microsoft.com/office/2006/coverPageProps'" w:xpath="/ns0:CoverPageProperties[1]/ns0:Abstract[1]" w:storeItemID="{55AF091B-3C7A-41E3-B477-F2FDAA23CFDA}"/>
                              <w:text/>
                            </w:sdtPr>
                            <w:sdtEndPr/>
                            <w:sdtContent>
                              <w:r w:rsidR="00AB4DE3" w:rsidRPr="00304F74">
                                <w:rPr>
                                  <w:rFonts w:ascii="Verdana" w:hAnsi="Verdana"/>
                                  <w:color w:val="FFFFFF" w:themeColor="background1"/>
                                </w:rPr>
                                <w:t xml:space="preserve">Formación para el </w:t>
                              </w:r>
                              <w:r w:rsidR="004B3C18" w:rsidRPr="00304F74">
                                <w:rPr>
                                  <w:rFonts w:ascii="Verdana" w:hAnsi="Verdana"/>
                                  <w:color w:val="FFFFFF" w:themeColor="background1"/>
                                </w:rPr>
                                <w:t xml:space="preserve">desarrollo de competencias que impulsan resultados </w:t>
                              </w:r>
                            </w:sdtContent>
                          </w:sdt>
                          <w:r w:rsidR="00AB4DE3" w:rsidRPr="00304F74">
                            <w:rPr>
                              <w:rFonts w:ascii="Verdana" w:hAnsi="Verdana"/>
                              <w:color w:val="FFFFFF" w:themeColor="background1"/>
                            </w:rPr>
                            <w:t xml:space="preserve"> con propósito</w:t>
                          </w:r>
                        </w:p>
                      </w:txbxContent>
                    </v:textbox>
                    <w10:wrap anchorx="page" anchory="page"/>
                  </v:rect>
                </w:pict>
              </mc:Fallback>
            </mc:AlternateContent>
          </w:r>
        </w:p>
        <w:p w14:paraId="4B99A134" w14:textId="153A7987" w:rsidR="00402013" w:rsidRPr="00304F74" w:rsidRDefault="00304F74">
          <w:pPr>
            <w:spacing w:after="160" w:line="259" w:lineRule="auto"/>
            <w:rPr>
              <w:rFonts w:ascii="Verdana" w:hAnsi="Verdana"/>
              <w:b/>
              <w:sz w:val="22"/>
              <w:szCs w:val="22"/>
            </w:rPr>
          </w:pPr>
          <w:r w:rsidRPr="00304F74">
            <w:rPr>
              <w:rFonts w:ascii="Verdana" w:hAnsi="Verdana"/>
              <w:noProof/>
              <w:sz w:val="22"/>
              <w:szCs w:val="22"/>
              <w:lang w:eastAsia="es-CO"/>
            </w:rPr>
            <mc:AlternateContent>
              <mc:Choice Requires="wps">
                <w:drawing>
                  <wp:anchor distT="0" distB="0" distL="114300" distR="114300" simplePos="0" relativeHeight="251664384" behindDoc="0" locked="0" layoutInCell="1" allowOverlap="1" wp14:anchorId="08743066" wp14:editId="04E9A596">
                    <wp:simplePos x="0" y="0"/>
                    <wp:positionH relativeFrom="page">
                      <wp:posOffset>4036069</wp:posOffset>
                    </wp:positionH>
                    <wp:positionV relativeFrom="page">
                      <wp:posOffset>8022012</wp:posOffset>
                    </wp:positionV>
                    <wp:extent cx="2797810" cy="268605"/>
                    <wp:effectExtent l="0" t="0" r="0" b="0"/>
                    <wp:wrapSquare wrapText="bothSides"/>
                    <wp:docPr id="465" name="Text Box 465"/>
                    <wp:cNvGraphicFramePr/>
                    <a:graphic xmlns:a="http://schemas.openxmlformats.org/drawingml/2006/main">
                      <a:graphicData uri="http://schemas.microsoft.com/office/word/2010/wordprocessingShape">
                        <wps:wsp>
                          <wps:cNvSpPr txBox="1"/>
                          <wps:spPr>
                            <a:xfrm>
                              <a:off x="0" y="0"/>
                              <a:ext cx="2797810" cy="268605"/>
                            </a:xfrm>
                            <a:prstGeom prst="rect">
                              <a:avLst/>
                            </a:prstGeom>
                            <a:noFill/>
                            <a:ln w="6350">
                              <a:noFill/>
                            </a:ln>
                            <a:effectLst/>
                          </wps:spPr>
                          <wps:txbx>
                            <w:txbxContent>
                              <w:p w14:paraId="0C41CE3E" w14:textId="793E2955" w:rsidR="00304F74" w:rsidRPr="00793C9E" w:rsidRDefault="002369D1">
                                <w:pPr>
                                  <w:pStyle w:val="Sinespaciado"/>
                                  <w:rPr>
                                    <w:rFonts w:ascii="Verdana" w:eastAsiaTheme="majorEastAsia" w:hAnsi="Verdana" w:cstheme="majorBidi"/>
                                    <w:noProof/>
                                    <w:color w:val="AB6176"/>
                                    <w:sz w:val="24"/>
                                    <w:szCs w:val="36"/>
                                    <w:lang w:val="es-ES" w:eastAsia="en-US"/>
                                  </w:rPr>
                                </w:pPr>
                                <w:r w:rsidRPr="00793C9E">
                                  <w:rPr>
                                    <w:rFonts w:ascii="Verdana" w:eastAsiaTheme="majorEastAsia" w:hAnsi="Verdana" w:cstheme="majorBidi"/>
                                    <w:noProof/>
                                    <w:color w:val="AB6176"/>
                                    <w:sz w:val="24"/>
                                    <w:szCs w:val="36"/>
                                    <w:lang w:val="es-ES" w:eastAsia="en-US"/>
                                  </w:rPr>
                                  <w:t>FC</w:t>
                                </w:r>
                                <w:r w:rsidR="00304F74" w:rsidRPr="00793C9E">
                                  <w:rPr>
                                    <w:rFonts w:ascii="Verdana" w:eastAsiaTheme="majorEastAsia" w:hAnsi="Verdana" w:cstheme="majorBidi"/>
                                    <w:noProof/>
                                    <w:color w:val="AB6176"/>
                                    <w:sz w:val="24"/>
                                    <w:szCs w:val="36"/>
                                    <w:lang w:val="es-ES" w:eastAsia="en-US"/>
                                  </w:rPr>
                                  <w:t>-DR-0</w:t>
                                </w:r>
                                <w:r w:rsidR="00B50660" w:rsidRPr="00793C9E">
                                  <w:rPr>
                                    <w:rFonts w:ascii="Verdana" w:eastAsiaTheme="majorEastAsia" w:hAnsi="Verdana" w:cstheme="majorBidi"/>
                                    <w:noProof/>
                                    <w:color w:val="AB6176"/>
                                    <w:sz w:val="24"/>
                                    <w:szCs w:val="36"/>
                                    <w:lang w:val="es-ES" w:eastAsia="en-US"/>
                                  </w:rPr>
                                  <w:t>04</w:t>
                                </w:r>
                              </w:p>
                              <w:p w14:paraId="1EA3DCF9" w14:textId="6F592422" w:rsidR="00304F74" w:rsidRPr="00793C9E" w:rsidRDefault="00304F74">
                                <w:pPr>
                                  <w:pStyle w:val="Sinespaciado"/>
                                  <w:rPr>
                                    <w:rFonts w:ascii="Verdana" w:eastAsiaTheme="majorEastAsia" w:hAnsi="Verdana" w:cstheme="majorBidi"/>
                                    <w:noProof/>
                                    <w:color w:val="AB6176"/>
                                    <w:sz w:val="24"/>
                                    <w:szCs w:val="36"/>
                                    <w:lang w:val="es-ES" w:eastAsia="en-US"/>
                                  </w:rPr>
                                </w:pPr>
                                <w:r w:rsidRPr="00793C9E">
                                  <w:rPr>
                                    <w:rFonts w:ascii="Verdana" w:eastAsiaTheme="majorEastAsia" w:hAnsi="Verdana" w:cstheme="majorBidi"/>
                                    <w:noProof/>
                                    <w:color w:val="AB6176"/>
                                    <w:sz w:val="24"/>
                                    <w:szCs w:val="36"/>
                                    <w:lang w:val="es-ES" w:eastAsia="en-US"/>
                                  </w:rPr>
                                  <w:t>Versión 0</w:t>
                                </w:r>
                              </w:p>
                              <w:p w14:paraId="47E54D53" w14:textId="77777777" w:rsidR="00067484" w:rsidRPr="00793C9E" w:rsidRDefault="00B65F0A">
                                <w:pPr>
                                  <w:pStyle w:val="Sinespaciado"/>
                                  <w:rPr>
                                    <w:rFonts w:ascii="Verdana" w:eastAsiaTheme="majorEastAsia" w:hAnsi="Verdana" w:cstheme="majorBidi"/>
                                    <w:noProof/>
                                    <w:color w:val="AB6176"/>
                                    <w:sz w:val="24"/>
                                    <w:szCs w:val="36"/>
                                    <w:lang w:val="es-ES" w:eastAsia="en-US"/>
                                  </w:rPr>
                                </w:pPr>
                                <w:sdt>
                                  <w:sdtPr>
                                    <w:rPr>
                                      <w:rFonts w:ascii="Verdana" w:eastAsiaTheme="majorEastAsia" w:hAnsi="Verdana" w:cstheme="majorBidi"/>
                                      <w:noProof/>
                                      <w:color w:val="AB6176"/>
                                      <w:sz w:val="24"/>
                                      <w:szCs w:val="36"/>
                                      <w:lang w:val="es-ES" w:eastAsia="en-US"/>
                                    </w:rPr>
                                    <w:alias w:val="Author"/>
                                    <w:id w:val="15524260"/>
                                    <w:dataBinding w:prefixMappings="xmlns:ns0='http://schemas.openxmlformats.org/package/2006/metadata/core-properties' xmlns:ns1='http://purl.org/dc/elements/1.1/'" w:xpath="/ns0:coreProperties[1]/ns1:creator[1]" w:storeItemID="{6C3C8BC8-F283-45AE-878A-BAB7291924A1}"/>
                                    <w:text/>
                                  </w:sdtPr>
                                  <w:sdtEndPr/>
                                  <w:sdtContent>
                                    <w:r w:rsidR="00067484" w:rsidRPr="00793C9E">
                                      <w:rPr>
                                        <w:rFonts w:ascii="Verdana" w:eastAsiaTheme="majorEastAsia" w:hAnsi="Verdana" w:cstheme="majorBidi"/>
                                        <w:noProof/>
                                        <w:color w:val="AB6176"/>
                                        <w:sz w:val="24"/>
                                        <w:szCs w:val="36"/>
                                        <w:lang w:val="es-ES" w:eastAsia="en-US"/>
                                      </w:rPr>
                                      <w:t>Grupo de Talento Humano</w:t>
                                    </w:r>
                                  </w:sdtContent>
                                </w:sdt>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spAutoFit/>
                          </wps:bodyPr>
                        </wps:wsp>
                      </a:graphicData>
                    </a:graphic>
                    <wp14:sizeRelH relativeFrom="page">
                      <wp14:pctWidth>36000</wp14:pctWidth>
                    </wp14:sizeRelH>
                    <wp14:sizeRelV relativeFrom="margin">
                      <wp14:pctHeight>0</wp14:pctHeight>
                    </wp14:sizeRelV>
                  </wp:anchor>
                </w:drawing>
              </mc:Choice>
              <mc:Fallback>
                <w:pict>
                  <v:shapetype w14:anchorId="08743066" id="_x0000_t202" coordsize="21600,21600" o:spt="202" path="m,l,21600r21600,l21600,xe">
                    <v:stroke joinstyle="miter"/>
                    <v:path gradientshapeok="t" o:connecttype="rect"/>
                  </v:shapetype>
                  <v:shape id="Text Box 465" o:spid="_x0000_s1027" type="#_x0000_t202" style="position:absolute;margin-left:317.8pt;margin-top:631.65pt;width:220.3pt;height:21.15pt;z-index:251664384;visibility:visible;mso-wrap-style:square;mso-width-percent:360;mso-height-percent:0;mso-wrap-distance-left:9pt;mso-wrap-distance-top:0;mso-wrap-distance-right:9pt;mso-wrap-distance-bottom:0;mso-position-horizontal:absolute;mso-position-horizontal-relative:page;mso-position-vertical:absolute;mso-position-vertical-relative:page;mso-width-percent:360;mso-height-percent:0;mso-width-relative:page;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v98IAIAAEEEAAAOAAAAZHJzL2Uyb0RvYy54bWysU8lu2zAQvRfoPxC815JdbxEsB24CFwWM&#10;JIAT5ExTpCWA4rAkbcn9+g4peUHaU9ELNcM3muW94eK+rRU5Cusq0DkdDlJKhOZQVHqf07fX9Zc5&#10;Jc4zXTAFWuT0JBy9X37+tGhMJkZQgiqEJZhEu6wxOS29N1mSOF6KmrkBGKERlGBr5tG1+6SwrMHs&#10;tUpGaTpNGrCFscCFc3j72IF0GfNLKbh/ltIJT1ROsTcfTxvPXTiT5YJle8tMWfG+DfYPXdSs0lj0&#10;kuqReUYOtvojVV1xCw6kH3CoE5Cy4iLOgNMM0w/TbEtmRJwFyXHmQpP7f2n503FrXizx7TdoUcBA&#10;SGNc5vAyzNNKW4cvdkoQRwpPF9pE6wnHy9HsbjYfIsQRG03n03QS0iTXv411/ruAmgQjpxZliWyx&#10;48b5LvQcEoppWFdKRWmUJk1Op18nafzhgmBypUOsiCL3aa6dB8u3u5ZUxc1UOyhOOKyFbg+c4esK&#10;O9ow51+YReFxCFxm/4yHVICVobcoKcH++tt9iEc9EKWkwUXKqft5YFZQon5oVOpuOB6HzYvOeDIb&#10;oWNvkd0tog/1A+CuDvHZGB7NEO/V2ZQW6nfc+VWoihDTHGvndHc2H3y33vhmuFitYhDummF+o7eG&#10;h9SBt8D3a/vOrOlF8SjnE5xXjmUftOliw5/OrA4eFYrCBZ47VlHw4OCeRun7NxUewq0fo64vf/kb&#10;AAD//wMAUEsDBBQABgAIAAAAIQBZ1ORN4AAAAA4BAAAPAAAAZHJzL2Rvd25yZXYueG1sTI/BTsMw&#10;DIbvSLxDZCRuLKHVSlWaTmgICcRpAwlxyxrTVkuc0mRbeXu8E9xsfb9+f65Xs3fiiFMcAmm4XSgQ&#10;SG2wA3Ua3t+ebkoQMRmyxgVCDT8YYdVcXtSmsuFEGzxuUye4hGJlNPQpjZWUse3Rm7gIIxKzrzB5&#10;k3idOmknc+Jy72SmVCG9GYgv9GbEdY/tfnvwGl7X8pE+gnrZP5sOvx0uN2X5qfX11fxwDyLhnP7C&#10;cNZndWjYaRcOZKNwGop8WXCUQVbkOYhzRN0VGYgdT7liKpta/n+j+QUAAP//AwBQSwECLQAUAAYA&#10;CAAAACEAtoM4kv4AAADhAQAAEwAAAAAAAAAAAAAAAAAAAAAAW0NvbnRlbnRfVHlwZXNdLnhtbFBL&#10;AQItABQABgAIAAAAIQA4/SH/1gAAAJQBAAALAAAAAAAAAAAAAAAAAC8BAABfcmVscy8ucmVsc1BL&#10;AQItABQABgAIAAAAIQAfXv98IAIAAEEEAAAOAAAAAAAAAAAAAAAAAC4CAABkcnMvZTJvRG9jLnht&#10;bFBLAQItABQABgAIAAAAIQBZ1ORN4AAAAA4BAAAPAAAAAAAAAAAAAAAAAHoEAABkcnMvZG93bnJl&#10;di54bWxQSwUGAAAAAAQABADzAAAAhwUAAAAA&#10;" filled="f" stroked="f" strokeweight=".5pt">
                    <v:textbox style="mso-fit-shape-to-text:t">
                      <w:txbxContent>
                        <w:p w14:paraId="0C41CE3E" w14:textId="793E2955" w:rsidR="00304F74" w:rsidRPr="00793C9E" w:rsidRDefault="002369D1">
                          <w:pPr>
                            <w:pStyle w:val="Sinespaciado"/>
                            <w:rPr>
                              <w:rFonts w:ascii="Verdana" w:eastAsiaTheme="majorEastAsia" w:hAnsi="Verdana" w:cstheme="majorBidi"/>
                              <w:noProof/>
                              <w:color w:val="AB6176"/>
                              <w:sz w:val="24"/>
                              <w:szCs w:val="36"/>
                              <w:lang w:val="es-ES" w:eastAsia="en-US"/>
                            </w:rPr>
                          </w:pPr>
                          <w:r w:rsidRPr="00793C9E">
                            <w:rPr>
                              <w:rFonts w:ascii="Verdana" w:eastAsiaTheme="majorEastAsia" w:hAnsi="Verdana" w:cstheme="majorBidi"/>
                              <w:noProof/>
                              <w:color w:val="AB6176"/>
                              <w:sz w:val="24"/>
                              <w:szCs w:val="36"/>
                              <w:lang w:val="es-ES" w:eastAsia="en-US"/>
                            </w:rPr>
                            <w:t>FC</w:t>
                          </w:r>
                          <w:r w:rsidR="00304F74" w:rsidRPr="00793C9E">
                            <w:rPr>
                              <w:rFonts w:ascii="Verdana" w:eastAsiaTheme="majorEastAsia" w:hAnsi="Verdana" w:cstheme="majorBidi"/>
                              <w:noProof/>
                              <w:color w:val="AB6176"/>
                              <w:sz w:val="24"/>
                              <w:szCs w:val="36"/>
                              <w:lang w:val="es-ES" w:eastAsia="en-US"/>
                            </w:rPr>
                            <w:t>-DR-0</w:t>
                          </w:r>
                          <w:r w:rsidR="00B50660" w:rsidRPr="00793C9E">
                            <w:rPr>
                              <w:rFonts w:ascii="Verdana" w:eastAsiaTheme="majorEastAsia" w:hAnsi="Verdana" w:cstheme="majorBidi"/>
                              <w:noProof/>
                              <w:color w:val="AB6176"/>
                              <w:sz w:val="24"/>
                              <w:szCs w:val="36"/>
                              <w:lang w:val="es-ES" w:eastAsia="en-US"/>
                            </w:rPr>
                            <w:t>04</w:t>
                          </w:r>
                        </w:p>
                        <w:p w14:paraId="1EA3DCF9" w14:textId="6F592422" w:rsidR="00304F74" w:rsidRPr="00793C9E" w:rsidRDefault="00304F74">
                          <w:pPr>
                            <w:pStyle w:val="Sinespaciado"/>
                            <w:rPr>
                              <w:rFonts w:ascii="Verdana" w:eastAsiaTheme="majorEastAsia" w:hAnsi="Verdana" w:cstheme="majorBidi"/>
                              <w:noProof/>
                              <w:color w:val="AB6176"/>
                              <w:sz w:val="24"/>
                              <w:szCs w:val="36"/>
                              <w:lang w:val="es-ES" w:eastAsia="en-US"/>
                            </w:rPr>
                          </w:pPr>
                          <w:r w:rsidRPr="00793C9E">
                            <w:rPr>
                              <w:rFonts w:ascii="Verdana" w:eastAsiaTheme="majorEastAsia" w:hAnsi="Verdana" w:cstheme="majorBidi"/>
                              <w:noProof/>
                              <w:color w:val="AB6176"/>
                              <w:sz w:val="24"/>
                              <w:szCs w:val="36"/>
                              <w:lang w:val="es-ES" w:eastAsia="en-US"/>
                            </w:rPr>
                            <w:t>Versión 0</w:t>
                          </w:r>
                        </w:p>
                        <w:p w14:paraId="47E54D53" w14:textId="77777777" w:rsidR="00067484" w:rsidRPr="00793C9E" w:rsidRDefault="00B65F0A">
                          <w:pPr>
                            <w:pStyle w:val="Sinespaciado"/>
                            <w:rPr>
                              <w:rFonts w:ascii="Verdana" w:eastAsiaTheme="majorEastAsia" w:hAnsi="Verdana" w:cstheme="majorBidi"/>
                              <w:noProof/>
                              <w:color w:val="AB6176"/>
                              <w:sz w:val="24"/>
                              <w:szCs w:val="36"/>
                              <w:lang w:val="es-ES" w:eastAsia="en-US"/>
                            </w:rPr>
                          </w:pPr>
                          <w:sdt>
                            <w:sdtPr>
                              <w:rPr>
                                <w:rFonts w:ascii="Verdana" w:eastAsiaTheme="majorEastAsia" w:hAnsi="Verdana" w:cstheme="majorBidi"/>
                                <w:noProof/>
                                <w:color w:val="AB6176"/>
                                <w:sz w:val="24"/>
                                <w:szCs w:val="36"/>
                                <w:lang w:val="es-ES" w:eastAsia="en-US"/>
                              </w:rPr>
                              <w:alias w:val="Author"/>
                              <w:id w:val="15524260"/>
                              <w:dataBinding w:prefixMappings="xmlns:ns0='http://schemas.openxmlformats.org/package/2006/metadata/core-properties' xmlns:ns1='http://purl.org/dc/elements/1.1/'" w:xpath="/ns0:coreProperties[1]/ns1:creator[1]" w:storeItemID="{6C3C8BC8-F283-45AE-878A-BAB7291924A1}"/>
                              <w:text/>
                            </w:sdtPr>
                            <w:sdtEndPr/>
                            <w:sdtContent>
                              <w:r w:rsidR="00067484" w:rsidRPr="00793C9E">
                                <w:rPr>
                                  <w:rFonts w:ascii="Verdana" w:eastAsiaTheme="majorEastAsia" w:hAnsi="Verdana" w:cstheme="majorBidi"/>
                                  <w:noProof/>
                                  <w:color w:val="AB6176"/>
                                  <w:sz w:val="24"/>
                                  <w:szCs w:val="36"/>
                                  <w:lang w:val="es-ES" w:eastAsia="en-US"/>
                                </w:rPr>
                                <w:t>Grupo de Talento Humano</w:t>
                              </w:r>
                            </w:sdtContent>
                          </w:sdt>
                        </w:p>
                      </w:txbxContent>
                    </v:textbox>
                    <w10:wrap type="square" anchorx="page" anchory="page"/>
                  </v:shape>
                </w:pict>
              </mc:Fallback>
            </mc:AlternateContent>
          </w:r>
          <w:r w:rsidRPr="00304F74">
            <w:rPr>
              <w:rFonts w:ascii="Verdana" w:hAnsi="Verdana"/>
              <w:noProof/>
              <w:sz w:val="22"/>
              <w:szCs w:val="22"/>
              <w:lang w:eastAsia="es-CO"/>
            </w:rPr>
            <mc:AlternateContent>
              <mc:Choice Requires="wps">
                <w:drawing>
                  <wp:anchor distT="0" distB="0" distL="114300" distR="114300" simplePos="0" relativeHeight="251662336" behindDoc="0" locked="0" layoutInCell="1" allowOverlap="1" wp14:anchorId="14412316" wp14:editId="7F54F69F">
                    <wp:simplePos x="0" y="0"/>
                    <wp:positionH relativeFrom="page">
                      <wp:posOffset>3956031</wp:posOffset>
                    </wp:positionH>
                    <wp:positionV relativeFrom="page">
                      <wp:posOffset>8831248</wp:posOffset>
                    </wp:positionV>
                    <wp:extent cx="2875915" cy="118745"/>
                    <wp:effectExtent l="0" t="0" r="635" b="0"/>
                    <wp:wrapNone/>
                    <wp:docPr id="469" name="Rectangle 469"/>
                    <wp:cNvGraphicFramePr/>
                    <a:graphic xmlns:a="http://schemas.openxmlformats.org/drawingml/2006/main">
                      <a:graphicData uri="http://schemas.microsoft.com/office/word/2010/wordprocessingShape">
                        <wps:wsp>
                          <wps:cNvSpPr/>
                          <wps:spPr>
                            <a:xfrm>
                              <a:off x="0" y="0"/>
                              <a:ext cx="2875915" cy="118745"/>
                            </a:xfrm>
                            <a:prstGeom prst="rect">
                              <a:avLst/>
                            </a:prstGeom>
                            <a:solidFill>
                              <a:srgbClr val="894355"/>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37000</wp14:pctWidth>
                    </wp14:sizeRelH>
                    <wp14:sizeRelV relativeFrom="margin">
                      <wp14:pctHeight>0</wp14:pctHeight>
                    </wp14:sizeRelV>
                  </wp:anchor>
                </w:drawing>
              </mc:Choice>
              <mc:Fallback>
                <w:pict>
                  <v:rect w14:anchorId="482E2153" id="Rectangle 469" o:spid="_x0000_s1026" style="position:absolute;margin-left:311.5pt;margin-top:695.35pt;width:226.45pt;height:9.35pt;z-index:251662336;visibility:visible;mso-wrap-style:square;mso-width-percent:370;mso-height-percent:0;mso-wrap-distance-left:9pt;mso-wrap-distance-top:0;mso-wrap-distance-right:9pt;mso-wrap-distance-bottom:0;mso-position-horizontal:absolute;mso-position-horizontal-relative:page;mso-position-vertical:absolute;mso-position-vertical-relative:page;mso-width-percent:37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y4XBlQIAAIkFAAAOAAAAZHJzL2Uyb0RvYy54bWysVMFu2zAMvQ/YPwi6r46zpE2COkXQosOA&#10;oi3aDj0rshQbkEWNUuJkXz9KdtyuLXYYloMiiuQj+Uzy/GLfGLZT6GuwBc9PRpwpK6Gs7abgP56u&#10;v8w480HYUhiwquAH5fnF8vOn89Yt1BgqMKVCRiDWL1pX8CoEt8gyLyvVCH8CTllSasBGBBJxk5Uo&#10;WkJvTDYejU6zFrB0CFJ5T69XnZIvE77WSoY7rb0KzBSccgvpxHSu45ktz8Vig8JVtezTEP+QRSNq&#10;S0EHqCsRBNti/Q6qqSWCBx1OJDQZaF1LlWqgavLRm2oeK+FUqoXI8W6gyf8/WHm7u0dWlwWfnM45&#10;s6Khj/RAtAm7MYrFR6KodX5Blo/uHnvJ0zXWu9fYxH+qhO0TrYeBVrUPTNLjeHY2nedTziTp8nx2&#10;NplG0OzF26EP3xQ0LF4KjhQ/sSl2Nz50pkeTGMyDqcvr2pgk4GZ9aZDtBH3i2XzydXpE/8PM2Ghs&#10;Ibp1iPEli5V1taRbOBgV7Yx9UJpoidmnTFJDqiGOkFLZkHeqSpSqCz8d0a+vbfBIlSbAiKwp/oDd&#10;A8Rmf4/dZdnbR1eV+nlwHv0tsc558EiRwYbBuakt4EcAhqrqI3f2R5I6aiJLaygP1DQI3TR5J69r&#10;+m43wod7gTQ+NGi0EsIdHdpAW3Dob5xVgL8+eo/21NWk5aylcSy4/7kVqDgz3y31+zyfTOL8JmEy&#10;PRuTgK8169cau20ugdohp+XjZLpG+2COV43QPNPmWMWopBJWUuyCy4BH4TJ0a4J2j1SrVTKjmXUi&#10;3NhHJyN4ZDX25dP+WaDrmzdQ29/CcXTF4k0Pd7bR08JqG0DXqcFfeO35pnlPjdPvprhQXsvJ6mWD&#10;Ln8DAAD//wMAUEsDBBQABgAIAAAAIQAZ5ihs4QAAAA4BAAAPAAAAZHJzL2Rvd25yZXYueG1sTI/N&#10;TsMwEITvSLyDtUjcqE3THxLiVBURcOBE4cJta5skIl5Hsdumb8/2BKfd1Yxmvyk3k+/F0Y2xC6Th&#10;fqZAODLBdtRo+Px4vnsAEROSxT6Q03B2ETbV9VWJhQ0nenfHXWoEh1AsUEOb0lBIGU3rPMZZGByx&#10;9h1Gj4nPsZF2xBOH+17OlVpJjx3xhxYH99Q687M7eE4xy6+QvdUm4gvP82u2retM69ubafsIIrkp&#10;/Znhgs/oUDHTPhzIRtFrWM0z7pJYyHK1BnGxqPUyB7HnbaHyBciqlP9rVL8AAAD//wMAUEsBAi0A&#10;FAAGAAgAAAAhALaDOJL+AAAA4QEAABMAAAAAAAAAAAAAAAAAAAAAAFtDb250ZW50X1R5cGVzXS54&#10;bWxQSwECLQAUAAYACAAAACEAOP0h/9YAAACUAQAACwAAAAAAAAAAAAAAAAAvAQAAX3JlbHMvLnJl&#10;bHNQSwECLQAUAAYACAAAACEA9cuFwZUCAACJBQAADgAAAAAAAAAAAAAAAAAuAgAAZHJzL2Uyb0Rv&#10;Yy54bWxQSwECLQAUAAYACAAAACEAGeYobOEAAAAOAQAADwAAAAAAAAAAAAAAAADvBAAAZHJzL2Rv&#10;d25yZXYueG1sUEsFBgAAAAAEAAQA8wAAAP0FAAAAAA==&#10;" fillcolor="#894355" stroked="f" strokeweight="1pt">
                    <w10:wrap anchorx="page" anchory="page"/>
                  </v:rect>
                </w:pict>
              </mc:Fallback>
            </mc:AlternateContent>
          </w:r>
          <w:r w:rsidR="002F26E3" w:rsidRPr="00304F74">
            <w:rPr>
              <w:rFonts w:ascii="Verdana" w:hAnsi="Verdana"/>
              <w:noProof/>
              <w:lang w:eastAsia="es-CO"/>
            </w:rPr>
            <w:drawing>
              <wp:anchor distT="0" distB="0" distL="114300" distR="114300" simplePos="0" relativeHeight="251672576" behindDoc="0" locked="0" layoutInCell="1" hidden="0" allowOverlap="1" wp14:anchorId="1B64D19E" wp14:editId="7E21555D">
                <wp:simplePos x="0" y="0"/>
                <wp:positionH relativeFrom="page">
                  <wp:align>left</wp:align>
                </wp:positionH>
                <wp:positionV relativeFrom="paragraph">
                  <wp:posOffset>2663190</wp:posOffset>
                </wp:positionV>
                <wp:extent cx="3223895" cy="5511165"/>
                <wp:effectExtent l="0" t="0" r="0" b="0"/>
                <wp:wrapSquare wrapText="bothSides" distT="0" distB="0" distL="114300" distR="114300"/>
                <wp:docPr id="487" name="image6.png"/>
                <wp:cNvGraphicFramePr/>
                <a:graphic xmlns:a="http://schemas.openxmlformats.org/drawingml/2006/main">
                  <a:graphicData uri="http://schemas.openxmlformats.org/drawingml/2006/picture">
                    <pic:pic xmlns:pic="http://schemas.openxmlformats.org/drawingml/2006/picture">
                      <pic:nvPicPr>
                        <pic:cNvPr id="0" name="image6.png"/>
                        <pic:cNvPicPr preferRelativeResize="0"/>
                      </pic:nvPicPr>
                      <pic:blipFill>
                        <a:blip r:embed="rId12"/>
                        <a:srcRect/>
                        <a:stretch>
                          <a:fillRect/>
                        </a:stretch>
                      </pic:blipFill>
                      <pic:spPr>
                        <a:xfrm rot="10800000">
                          <a:off x="0" y="0"/>
                          <a:ext cx="3223895" cy="5511165"/>
                        </a:xfrm>
                        <a:prstGeom prst="rect">
                          <a:avLst/>
                        </a:prstGeom>
                        <a:ln/>
                      </pic:spPr>
                    </pic:pic>
                  </a:graphicData>
                </a:graphic>
              </wp:anchor>
            </w:drawing>
          </w:r>
          <w:r w:rsidR="00845FF6" w:rsidRPr="00304F74">
            <w:rPr>
              <w:rFonts w:ascii="Verdana" w:hAnsi="Verdana"/>
              <w:noProof/>
              <w:sz w:val="22"/>
              <w:szCs w:val="22"/>
              <w:lang w:eastAsia="es-CO"/>
            </w:rPr>
            <mc:AlternateContent>
              <mc:Choice Requires="wps">
                <w:drawing>
                  <wp:anchor distT="0" distB="0" distL="114300" distR="114300" simplePos="0" relativeHeight="251661312" behindDoc="0" locked="0" layoutInCell="1" allowOverlap="1" wp14:anchorId="6AF7A8EF" wp14:editId="2A78A3A0">
                    <wp:simplePos x="0" y="0"/>
                    <wp:positionH relativeFrom="page">
                      <wp:posOffset>4035620</wp:posOffset>
                    </wp:positionH>
                    <wp:positionV relativeFrom="page">
                      <wp:posOffset>3576614</wp:posOffset>
                    </wp:positionV>
                    <wp:extent cx="2797810" cy="2600325"/>
                    <wp:effectExtent l="0" t="0" r="0" b="0"/>
                    <wp:wrapSquare wrapText="bothSides"/>
                    <wp:docPr id="470" name="Text Box 470"/>
                    <wp:cNvGraphicFramePr/>
                    <a:graphic xmlns:a="http://schemas.openxmlformats.org/drawingml/2006/main">
                      <a:graphicData uri="http://schemas.microsoft.com/office/word/2010/wordprocessingShape">
                        <wps:wsp>
                          <wps:cNvSpPr txBox="1"/>
                          <wps:spPr>
                            <a:xfrm>
                              <a:off x="0" y="0"/>
                              <a:ext cx="2797810" cy="2600325"/>
                            </a:xfrm>
                            <a:prstGeom prst="rect">
                              <a:avLst/>
                            </a:prstGeom>
                            <a:noFill/>
                            <a:ln w="6350">
                              <a:noFill/>
                            </a:ln>
                            <a:effectLst/>
                          </wps:spPr>
                          <wps:txbx>
                            <w:txbxContent>
                              <w:sdt>
                                <w:sdtPr>
                                  <w:rPr>
                                    <w:rFonts w:ascii="Verdana" w:eastAsiaTheme="majorEastAsia" w:hAnsi="Verdana" w:cstheme="majorBidi"/>
                                    <w:noProof/>
                                    <w:color w:val="AB6176"/>
                                    <w:sz w:val="44"/>
                                    <w:szCs w:val="56"/>
                                    <w:lang w:val="es-ES"/>
                                  </w:rPr>
                                  <w:alias w:val="Title"/>
                                  <w:id w:val="-958338334"/>
                                  <w:dataBinding w:prefixMappings="xmlns:ns0='http://schemas.openxmlformats.org/package/2006/metadata/core-properties' xmlns:ns1='http://purl.org/dc/elements/1.1/'" w:xpath="/ns0:coreProperties[1]/ns1:title[1]" w:storeItemID="{6C3C8BC8-F283-45AE-878A-BAB7291924A1}"/>
                                  <w:text/>
                                </w:sdtPr>
                                <w:sdtEndPr/>
                                <w:sdtContent>
                                  <w:p w14:paraId="30C7815B" w14:textId="1FDFF9DC" w:rsidR="00067484" w:rsidRPr="00304F74" w:rsidRDefault="00067484" w:rsidP="002E6BA6">
                                    <w:pPr>
                                      <w:rPr>
                                        <w:rFonts w:ascii="Verdana" w:eastAsiaTheme="majorEastAsia" w:hAnsi="Verdana" w:cstheme="majorBidi"/>
                                        <w:noProof/>
                                        <w:color w:val="AB6176"/>
                                        <w:sz w:val="48"/>
                                        <w:szCs w:val="144"/>
                                        <w:lang w:val="es-ES"/>
                                      </w:rPr>
                                    </w:pPr>
                                    <w:r w:rsidRPr="00304F74">
                                      <w:rPr>
                                        <w:rFonts w:ascii="Verdana" w:eastAsiaTheme="majorEastAsia" w:hAnsi="Verdana" w:cstheme="majorBidi"/>
                                        <w:noProof/>
                                        <w:color w:val="AB6176"/>
                                        <w:sz w:val="44"/>
                                        <w:szCs w:val="56"/>
                                        <w:lang w:val="es-ES"/>
                                      </w:rPr>
                                      <w:t>PLAN INSTITUCIONAL DE CAPAC</w:t>
                                    </w:r>
                                    <w:r w:rsidR="00D305CD" w:rsidRPr="00304F74">
                                      <w:rPr>
                                        <w:rFonts w:ascii="Verdana" w:eastAsiaTheme="majorEastAsia" w:hAnsi="Verdana" w:cstheme="majorBidi"/>
                                        <w:noProof/>
                                        <w:color w:val="AB6176"/>
                                        <w:sz w:val="44"/>
                                        <w:szCs w:val="56"/>
                                        <w:lang w:val="es-ES"/>
                                      </w:rPr>
                                      <w:t>I</w:t>
                                    </w:r>
                                    <w:r w:rsidRPr="00304F74">
                                      <w:rPr>
                                        <w:rFonts w:ascii="Verdana" w:eastAsiaTheme="majorEastAsia" w:hAnsi="Verdana" w:cstheme="majorBidi"/>
                                        <w:noProof/>
                                        <w:color w:val="AB6176"/>
                                        <w:sz w:val="44"/>
                                        <w:szCs w:val="56"/>
                                        <w:lang w:val="es-ES"/>
                                      </w:rPr>
                                      <w:t>TACIÓN</w:t>
                                    </w:r>
                                  </w:p>
                                </w:sdtContent>
                              </w:sdt>
                              <w:sdt>
                                <w:sdtPr>
                                  <w:rPr>
                                    <w:rFonts w:ascii="Verdana" w:eastAsiaTheme="majorEastAsia" w:hAnsi="Verdana" w:cstheme="majorBidi"/>
                                    <w:noProof/>
                                    <w:color w:val="AB6176"/>
                                    <w:sz w:val="44"/>
                                    <w:szCs w:val="56"/>
                                    <w:lang w:val="es-ES"/>
                                  </w:rPr>
                                  <w:alias w:val="Subtitle"/>
                                  <w:id w:val="15524255"/>
                                  <w:dataBinding w:prefixMappings="xmlns:ns0='http://schemas.openxmlformats.org/package/2006/metadata/core-properties' xmlns:ns1='http://purl.org/dc/elements/1.1/'" w:xpath="/ns0:coreProperties[1]/ns1:subject[1]" w:storeItemID="{6C3C8BC8-F283-45AE-878A-BAB7291924A1}"/>
                                  <w:text/>
                                </w:sdtPr>
                                <w:sdtEndPr/>
                                <w:sdtContent>
                                  <w:p w14:paraId="70BA4404" w14:textId="7F789421" w:rsidR="00067484" w:rsidRPr="00793C9E" w:rsidRDefault="00067484">
                                    <w:pPr>
                                      <w:rPr>
                                        <w:rFonts w:ascii="Verdana" w:eastAsiaTheme="majorEastAsia" w:hAnsi="Verdana" w:cstheme="majorBidi"/>
                                        <w:noProof/>
                                        <w:color w:val="AB6176"/>
                                        <w:sz w:val="44"/>
                                        <w:szCs w:val="56"/>
                                        <w:lang w:val="es-ES"/>
                                      </w:rPr>
                                    </w:pPr>
                                    <w:r w:rsidRPr="00793C9E">
                                      <w:rPr>
                                        <w:rFonts w:ascii="Verdana" w:eastAsiaTheme="majorEastAsia" w:hAnsi="Verdana" w:cstheme="majorBidi"/>
                                        <w:noProof/>
                                        <w:color w:val="AB6176"/>
                                        <w:sz w:val="44"/>
                                        <w:szCs w:val="56"/>
                                        <w:lang w:val="es-ES"/>
                                      </w:rPr>
                                      <w:t>Mincit 202</w:t>
                                    </w:r>
                                    <w:r w:rsidR="00D305CD" w:rsidRPr="00793C9E">
                                      <w:rPr>
                                        <w:rFonts w:ascii="Verdana" w:eastAsiaTheme="majorEastAsia" w:hAnsi="Verdana" w:cstheme="majorBidi"/>
                                        <w:noProof/>
                                        <w:color w:val="AB6176"/>
                                        <w:sz w:val="44"/>
                                        <w:szCs w:val="56"/>
                                        <w:lang w:val="es-ES"/>
                                      </w:rPr>
                                      <w:t>5</w:t>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36000</wp14:pctWidth>
                    </wp14:sizeRelH>
                    <wp14:sizeRelV relativeFrom="page">
                      <wp14:pctHeight>0</wp14:pctHeight>
                    </wp14:sizeRelV>
                  </wp:anchor>
                </w:drawing>
              </mc:Choice>
              <mc:Fallback>
                <w:pict>
                  <v:shape w14:anchorId="6AF7A8EF" id="Text Box 470" o:spid="_x0000_s1028" type="#_x0000_t202" style="position:absolute;margin-left:317.75pt;margin-top:281.6pt;width:220.3pt;height:204.75pt;z-index:251661312;visibility:visible;mso-wrap-style:square;mso-width-percent:360;mso-height-percent:0;mso-wrap-distance-left:9pt;mso-wrap-distance-top:0;mso-wrap-distance-right:9pt;mso-wrap-distance-bottom:0;mso-position-horizontal:absolute;mso-position-horizontal-relative:page;mso-position-vertical:absolute;mso-position-vertical-relative:page;mso-width-percent:36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46yZIgIAAEIEAAAOAAAAZHJzL2Uyb0RvYy54bWysU8lu2zAQvRfIPxC8x5IVL4lgOXATuChg&#10;JAGcImeaIi0BFIclaUvu13dIeUPaU9ELNcM3muW94eyxaxTZC+tq0AUdDlJKhOZQ1npb0B/vy9t7&#10;SpxnumQKtCjoQTj6OL/5MmtNLjKoQJXCEkyiXd6aglbemzxJHK9Ew9wAjNAISrAN8+jabVJa1mL2&#10;RiVZmk6SFmxpLHDhHN4+9yCdx/xSCu5fpXTCE1VQ7M3H08ZzE85kPmP51jJT1fzYBvuHLhpWayx6&#10;TvXMPCM7W/+Rqqm5BQfSDzg0CUhZcxFnwGmG6adp1hUzIs6C5Dhzpsn9v7T8Zb82b5b47it0KGAg&#10;pDUud3gZ5umkbcIXOyWII4WHM22i84TjZTZ9mN4PEeKIZZM0vcvGIU9y+d1Y578JaEgwCmpRl0gX&#10;26+c70NPIaGahmWtVNRGadIWdHI3TuMPZwSTKx1iRVT5mObSerB8t+lIXWJTp7E2UB5wWgv9IjjD&#10;lzV2tGLOvzGLyuMUuM3+FQ+pACvD0aKkAvvrb/chHgVBlJIWN6mg7ueOWUGJ+q5RqofhaBRWLzqj&#10;8TRDx14jm2tE75onwGUd4rsxPJoh3quTKS00H7j0i1AVIaY51i6oP5lPvt9vfDRcLBYxCJfNML/S&#10;a8ND6sBb4Pu9+2DWHEXxqOcLnHaO5Z+06WN7dRY7D7KOwgWee1ZR8ODgokbpj48qvIRrP0Zdnv78&#10;NwAAAP//AwBQSwMEFAAGAAgAAAAhAHH9A3XgAAAADAEAAA8AAABkcnMvZG93bnJldi54bWxMj0FO&#10;wzAQRfdI3MEaJHbUaaIkEOJUFYJFoRtSDjCJjRNhj6PYbQOnx13BcvSf/n9TbxZr2EnNfnQkYL1K&#10;gCnqnRxJC/g4vNzdA/MBSaJxpAR8Kw+b5vqqxkq6M72rUxs0iyXkKxQwhDBVnPt+UBb9yk2KYvbp&#10;ZoshnrPmcsZzLLeGp0lScIsjxYUBJ/U0qP6rPVoBZl+0z29pRnp30Ig/5euu26IQtzfL9hFYUEv4&#10;g+GiH9WhiU6dO5L0zAgosjyPqIC8yFJgFyIpizWwTsBDmZbAm5r/f6L5BQAA//8DAFBLAQItABQA&#10;BgAIAAAAIQC2gziS/gAAAOEBAAATAAAAAAAAAAAAAAAAAAAAAABbQ29udGVudF9UeXBlc10ueG1s&#10;UEsBAi0AFAAGAAgAAAAhADj9If/WAAAAlAEAAAsAAAAAAAAAAAAAAAAALwEAAF9yZWxzLy5yZWxz&#10;UEsBAi0AFAAGAAgAAAAhAC3jrJkiAgAAQgQAAA4AAAAAAAAAAAAAAAAALgIAAGRycy9lMm9Eb2Mu&#10;eG1sUEsBAi0AFAAGAAgAAAAhAHH9A3XgAAAADAEAAA8AAAAAAAAAAAAAAAAAfAQAAGRycy9kb3du&#10;cmV2LnhtbFBLBQYAAAAABAAEAPMAAACJBQAAAAA=&#10;" filled="f" stroked="f" strokeweight=".5pt">
                    <v:textbox>
                      <w:txbxContent>
                        <w:sdt>
                          <w:sdtPr>
                            <w:rPr>
                              <w:rFonts w:ascii="Verdana" w:eastAsiaTheme="majorEastAsia" w:hAnsi="Verdana" w:cstheme="majorBidi"/>
                              <w:noProof/>
                              <w:color w:val="AB6176"/>
                              <w:sz w:val="44"/>
                              <w:szCs w:val="56"/>
                              <w:lang w:val="es-ES"/>
                            </w:rPr>
                            <w:alias w:val="Title"/>
                            <w:id w:val="-958338334"/>
                            <w:dataBinding w:prefixMappings="xmlns:ns0='http://schemas.openxmlformats.org/package/2006/metadata/core-properties' xmlns:ns1='http://purl.org/dc/elements/1.1/'" w:xpath="/ns0:coreProperties[1]/ns1:title[1]" w:storeItemID="{6C3C8BC8-F283-45AE-878A-BAB7291924A1}"/>
                            <w:text/>
                          </w:sdtPr>
                          <w:sdtEndPr/>
                          <w:sdtContent>
                            <w:p w14:paraId="30C7815B" w14:textId="1FDFF9DC" w:rsidR="00067484" w:rsidRPr="00304F74" w:rsidRDefault="00067484" w:rsidP="002E6BA6">
                              <w:pPr>
                                <w:rPr>
                                  <w:rFonts w:ascii="Verdana" w:eastAsiaTheme="majorEastAsia" w:hAnsi="Verdana" w:cstheme="majorBidi"/>
                                  <w:noProof/>
                                  <w:color w:val="AB6176"/>
                                  <w:sz w:val="48"/>
                                  <w:szCs w:val="144"/>
                                  <w:lang w:val="es-ES"/>
                                </w:rPr>
                              </w:pPr>
                              <w:r w:rsidRPr="00304F74">
                                <w:rPr>
                                  <w:rFonts w:ascii="Verdana" w:eastAsiaTheme="majorEastAsia" w:hAnsi="Verdana" w:cstheme="majorBidi"/>
                                  <w:noProof/>
                                  <w:color w:val="AB6176"/>
                                  <w:sz w:val="44"/>
                                  <w:szCs w:val="56"/>
                                  <w:lang w:val="es-ES"/>
                                </w:rPr>
                                <w:t>PLAN INSTITUCIONAL DE CAPAC</w:t>
                              </w:r>
                              <w:r w:rsidR="00D305CD" w:rsidRPr="00304F74">
                                <w:rPr>
                                  <w:rFonts w:ascii="Verdana" w:eastAsiaTheme="majorEastAsia" w:hAnsi="Verdana" w:cstheme="majorBidi"/>
                                  <w:noProof/>
                                  <w:color w:val="AB6176"/>
                                  <w:sz w:val="44"/>
                                  <w:szCs w:val="56"/>
                                  <w:lang w:val="es-ES"/>
                                </w:rPr>
                                <w:t>I</w:t>
                              </w:r>
                              <w:r w:rsidRPr="00304F74">
                                <w:rPr>
                                  <w:rFonts w:ascii="Verdana" w:eastAsiaTheme="majorEastAsia" w:hAnsi="Verdana" w:cstheme="majorBidi"/>
                                  <w:noProof/>
                                  <w:color w:val="AB6176"/>
                                  <w:sz w:val="44"/>
                                  <w:szCs w:val="56"/>
                                  <w:lang w:val="es-ES"/>
                                </w:rPr>
                                <w:t>TACIÓN</w:t>
                              </w:r>
                            </w:p>
                          </w:sdtContent>
                        </w:sdt>
                        <w:sdt>
                          <w:sdtPr>
                            <w:rPr>
                              <w:rFonts w:ascii="Verdana" w:eastAsiaTheme="majorEastAsia" w:hAnsi="Verdana" w:cstheme="majorBidi"/>
                              <w:noProof/>
                              <w:color w:val="AB6176"/>
                              <w:sz w:val="44"/>
                              <w:szCs w:val="56"/>
                              <w:lang w:val="es-ES"/>
                            </w:rPr>
                            <w:alias w:val="Subtitle"/>
                            <w:id w:val="15524255"/>
                            <w:dataBinding w:prefixMappings="xmlns:ns0='http://schemas.openxmlformats.org/package/2006/metadata/core-properties' xmlns:ns1='http://purl.org/dc/elements/1.1/'" w:xpath="/ns0:coreProperties[1]/ns1:subject[1]" w:storeItemID="{6C3C8BC8-F283-45AE-878A-BAB7291924A1}"/>
                            <w:text/>
                          </w:sdtPr>
                          <w:sdtEndPr/>
                          <w:sdtContent>
                            <w:p w14:paraId="70BA4404" w14:textId="7F789421" w:rsidR="00067484" w:rsidRPr="00793C9E" w:rsidRDefault="00067484">
                              <w:pPr>
                                <w:rPr>
                                  <w:rFonts w:ascii="Verdana" w:eastAsiaTheme="majorEastAsia" w:hAnsi="Verdana" w:cstheme="majorBidi"/>
                                  <w:noProof/>
                                  <w:color w:val="AB6176"/>
                                  <w:sz w:val="44"/>
                                  <w:szCs w:val="56"/>
                                  <w:lang w:val="es-ES"/>
                                </w:rPr>
                              </w:pPr>
                              <w:r w:rsidRPr="00793C9E">
                                <w:rPr>
                                  <w:rFonts w:ascii="Verdana" w:eastAsiaTheme="majorEastAsia" w:hAnsi="Verdana" w:cstheme="majorBidi"/>
                                  <w:noProof/>
                                  <w:color w:val="AB6176"/>
                                  <w:sz w:val="44"/>
                                  <w:szCs w:val="56"/>
                                  <w:lang w:val="es-ES"/>
                                </w:rPr>
                                <w:t>Mincit 202</w:t>
                              </w:r>
                              <w:r w:rsidR="00D305CD" w:rsidRPr="00793C9E">
                                <w:rPr>
                                  <w:rFonts w:ascii="Verdana" w:eastAsiaTheme="majorEastAsia" w:hAnsi="Verdana" w:cstheme="majorBidi"/>
                                  <w:noProof/>
                                  <w:color w:val="AB6176"/>
                                  <w:sz w:val="44"/>
                                  <w:szCs w:val="56"/>
                                  <w:lang w:val="es-ES"/>
                                </w:rPr>
                                <w:t>5</w:t>
                              </w:r>
                            </w:p>
                          </w:sdtContent>
                        </w:sdt>
                      </w:txbxContent>
                    </v:textbox>
                    <w10:wrap type="square" anchorx="page" anchory="page"/>
                  </v:shape>
                </w:pict>
              </mc:Fallback>
            </mc:AlternateContent>
          </w:r>
          <w:r w:rsidR="00402013" w:rsidRPr="00304F74">
            <w:rPr>
              <w:rFonts w:ascii="Verdana" w:hAnsi="Verdana"/>
              <w:b/>
              <w:sz w:val="22"/>
              <w:szCs w:val="22"/>
            </w:rPr>
            <w:br w:type="page"/>
          </w:r>
        </w:p>
      </w:sdtContent>
    </w:sdt>
    <w:p w14:paraId="2756438E" w14:textId="77777777" w:rsidR="009D6A03" w:rsidRPr="00304F74" w:rsidRDefault="009D6A03" w:rsidP="009825A2">
      <w:pPr>
        <w:spacing w:line="276" w:lineRule="auto"/>
        <w:jc w:val="center"/>
        <w:rPr>
          <w:rFonts w:ascii="Verdana" w:hAnsi="Verdana" w:cs="Arial"/>
          <w:sz w:val="22"/>
          <w:szCs w:val="22"/>
        </w:rPr>
      </w:pPr>
    </w:p>
    <w:sdt>
      <w:sdtPr>
        <w:rPr>
          <w:rFonts w:ascii="Verdana" w:eastAsia="Times New Roman" w:hAnsi="Verdana" w:cs="Times New Roman"/>
          <w:color w:val="auto"/>
          <w:sz w:val="22"/>
          <w:szCs w:val="22"/>
          <w:lang w:val="es-ES" w:eastAsia="en-US"/>
        </w:rPr>
        <w:id w:val="733740238"/>
        <w:docPartObj>
          <w:docPartGallery w:val="Table of Contents"/>
          <w:docPartUnique/>
        </w:docPartObj>
      </w:sdtPr>
      <w:sdtEndPr>
        <w:rPr>
          <w:b/>
          <w:bCs/>
        </w:rPr>
      </w:sdtEndPr>
      <w:sdtContent>
        <w:p w14:paraId="1C5823C9" w14:textId="6B3BEEBF" w:rsidR="002A4C0D" w:rsidRPr="00304F74" w:rsidRDefault="0073364D" w:rsidP="008A65F2">
          <w:pPr>
            <w:pStyle w:val="TtuloTDC"/>
            <w:jc w:val="center"/>
            <w:rPr>
              <w:rFonts w:ascii="Verdana" w:hAnsi="Verdana"/>
              <w:b/>
              <w:color w:val="AB6176"/>
              <w:sz w:val="22"/>
              <w:szCs w:val="22"/>
              <w:lang w:val="es-ES"/>
            </w:rPr>
          </w:pPr>
          <w:r w:rsidRPr="00304F74">
            <w:rPr>
              <w:rFonts w:ascii="Verdana" w:hAnsi="Verdana"/>
              <w:b/>
              <w:color w:val="AB6176"/>
              <w:sz w:val="22"/>
              <w:szCs w:val="22"/>
              <w:lang w:val="es-ES"/>
            </w:rPr>
            <w:t xml:space="preserve">Tabla de </w:t>
          </w:r>
          <w:r w:rsidR="002A4C0D" w:rsidRPr="00304F74">
            <w:rPr>
              <w:rFonts w:ascii="Verdana" w:hAnsi="Verdana"/>
              <w:b/>
              <w:color w:val="AB6176"/>
              <w:sz w:val="22"/>
              <w:szCs w:val="22"/>
              <w:lang w:val="es-ES"/>
            </w:rPr>
            <w:t>Contenido</w:t>
          </w:r>
        </w:p>
        <w:p w14:paraId="21F48BC9" w14:textId="4D7B6076" w:rsidR="0073364D" w:rsidRPr="00304F74" w:rsidRDefault="0073364D" w:rsidP="0073364D">
          <w:pPr>
            <w:rPr>
              <w:rFonts w:ascii="Verdana" w:hAnsi="Verdana"/>
              <w:sz w:val="22"/>
              <w:szCs w:val="22"/>
              <w:lang w:val="es-ES" w:eastAsia="es-CO"/>
            </w:rPr>
          </w:pPr>
        </w:p>
        <w:p w14:paraId="46A44401" w14:textId="6119C4F1" w:rsidR="00AA28F8" w:rsidRDefault="002A4C0D">
          <w:pPr>
            <w:pStyle w:val="TDC1"/>
            <w:tabs>
              <w:tab w:val="right" w:leader="dot" w:pos="8828"/>
            </w:tabs>
            <w:rPr>
              <w:rFonts w:eastAsiaTheme="minorEastAsia"/>
              <w:noProof/>
              <w:kern w:val="2"/>
              <w:sz w:val="24"/>
              <w:szCs w:val="24"/>
              <w:lang w:eastAsia="es-CO"/>
              <w14:ligatures w14:val="standardContextual"/>
            </w:rPr>
          </w:pPr>
          <w:r w:rsidRPr="00304F74">
            <w:rPr>
              <w:rFonts w:ascii="Verdana" w:hAnsi="Verdana"/>
            </w:rPr>
            <w:fldChar w:fldCharType="begin"/>
          </w:r>
          <w:r w:rsidRPr="00304F74">
            <w:rPr>
              <w:rFonts w:ascii="Verdana" w:hAnsi="Verdana"/>
            </w:rPr>
            <w:instrText xml:space="preserve"> TOC \o "1-3" \h \z \u </w:instrText>
          </w:r>
          <w:r w:rsidRPr="00304F74">
            <w:rPr>
              <w:rFonts w:ascii="Verdana" w:hAnsi="Verdana"/>
            </w:rPr>
            <w:fldChar w:fldCharType="separate"/>
          </w:r>
          <w:hyperlink w:anchor="_Toc231216521" w:history="1">
            <w:r w:rsidR="00AA28F8" w:rsidRPr="00B65A02">
              <w:rPr>
                <w:rStyle w:val="Hipervnculo"/>
                <w:rFonts w:ascii="Verdana" w:hAnsi="Verdana"/>
                <w:b/>
                <w:noProof/>
              </w:rPr>
              <w:t>I. Introducción</w:t>
            </w:r>
            <w:r w:rsidR="00AA28F8">
              <w:rPr>
                <w:noProof/>
                <w:webHidden/>
              </w:rPr>
              <w:tab/>
            </w:r>
            <w:r w:rsidR="00AA28F8">
              <w:rPr>
                <w:noProof/>
                <w:webHidden/>
              </w:rPr>
              <w:fldChar w:fldCharType="begin"/>
            </w:r>
            <w:r w:rsidR="00AA28F8">
              <w:rPr>
                <w:noProof/>
                <w:webHidden/>
              </w:rPr>
              <w:instrText xml:space="preserve"> PAGEREF _Toc231216521 \h </w:instrText>
            </w:r>
            <w:r w:rsidR="00AA28F8">
              <w:rPr>
                <w:noProof/>
                <w:webHidden/>
              </w:rPr>
            </w:r>
            <w:r w:rsidR="00AA28F8">
              <w:rPr>
                <w:noProof/>
                <w:webHidden/>
              </w:rPr>
              <w:fldChar w:fldCharType="separate"/>
            </w:r>
            <w:r w:rsidR="00AA28F8">
              <w:rPr>
                <w:noProof/>
                <w:webHidden/>
              </w:rPr>
              <w:t>2</w:t>
            </w:r>
            <w:r w:rsidR="00AA28F8">
              <w:rPr>
                <w:noProof/>
                <w:webHidden/>
              </w:rPr>
              <w:fldChar w:fldCharType="end"/>
            </w:r>
          </w:hyperlink>
        </w:p>
        <w:p w14:paraId="26D1B45B" w14:textId="407881C0"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22" w:history="1">
            <w:r w:rsidRPr="00B65A02">
              <w:rPr>
                <w:rStyle w:val="Hipervnculo"/>
                <w:rFonts w:ascii="Verdana" w:hAnsi="Verdana"/>
                <w:b/>
                <w:noProof/>
              </w:rPr>
              <w:t>II. Objetivos</w:t>
            </w:r>
            <w:r>
              <w:rPr>
                <w:noProof/>
                <w:webHidden/>
              </w:rPr>
              <w:tab/>
            </w:r>
            <w:r>
              <w:rPr>
                <w:noProof/>
                <w:webHidden/>
              </w:rPr>
              <w:fldChar w:fldCharType="begin"/>
            </w:r>
            <w:r>
              <w:rPr>
                <w:noProof/>
                <w:webHidden/>
              </w:rPr>
              <w:instrText xml:space="preserve"> PAGEREF _Toc231216522 \h </w:instrText>
            </w:r>
            <w:r>
              <w:rPr>
                <w:noProof/>
                <w:webHidden/>
              </w:rPr>
            </w:r>
            <w:r>
              <w:rPr>
                <w:noProof/>
                <w:webHidden/>
              </w:rPr>
              <w:fldChar w:fldCharType="separate"/>
            </w:r>
            <w:r>
              <w:rPr>
                <w:noProof/>
                <w:webHidden/>
              </w:rPr>
              <w:t>3</w:t>
            </w:r>
            <w:r>
              <w:rPr>
                <w:noProof/>
                <w:webHidden/>
              </w:rPr>
              <w:fldChar w:fldCharType="end"/>
            </w:r>
          </w:hyperlink>
        </w:p>
        <w:p w14:paraId="5600C04E" w14:textId="79A87631" w:rsidR="00AA28F8" w:rsidRDefault="00AA28F8">
          <w:pPr>
            <w:pStyle w:val="TDC2"/>
            <w:tabs>
              <w:tab w:val="right" w:leader="dot" w:pos="8828"/>
            </w:tabs>
            <w:rPr>
              <w:rFonts w:eastAsiaTheme="minorEastAsia"/>
              <w:noProof/>
              <w:kern w:val="2"/>
              <w:sz w:val="24"/>
              <w:szCs w:val="24"/>
              <w:lang w:eastAsia="es-CO"/>
              <w14:ligatures w14:val="standardContextual"/>
            </w:rPr>
          </w:pPr>
          <w:hyperlink w:anchor="_Toc231216523" w:history="1">
            <w:r w:rsidRPr="00B65A02">
              <w:rPr>
                <w:rStyle w:val="Hipervnculo"/>
                <w:rFonts w:ascii="Verdana" w:hAnsi="Verdana"/>
                <w:b/>
                <w:noProof/>
              </w:rPr>
              <w:t>Objetivo General</w:t>
            </w:r>
            <w:r>
              <w:rPr>
                <w:noProof/>
                <w:webHidden/>
              </w:rPr>
              <w:tab/>
            </w:r>
            <w:r>
              <w:rPr>
                <w:noProof/>
                <w:webHidden/>
              </w:rPr>
              <w:fldChar w:fldCharType="begin"/>
            </w:r>
            <w:r>
              <w:rPr>
                <w:noProof/>
                <w:webHidden/>
              </w:rPr>
              <w:instrText xml:space="preserve"> PAGEREF _Toc231216523 \h </w:instrText>
            </w:r>
            <w:r>
              <w:rPr>
                <w:noProof/>
                <w:webHidden/>
              </w:rPr>
            </w:r>
            <w:r>
              <w:rPr>
                <w:noProof/>
                <w:webHidden/>
              </w:rPr>
              <w:fldChar w:fldCharType="separate"/>
            </w:r>
            <w:r>
              <w:rPr>
                <w:noProof/>
                <w:webHidden/>
              </w:rPr>
              <w:t>3</w:t>
            </w:r>
            <w:r>
              <w:rPr>
                <w:noProof/>
                <w:webHidden/>
              </w:rPr>
              <w:fldChar w:fldCharType="end"/>
            </w:r>
          </w:hyperlink>
        </w:p>
        <w:p w14:paraId="75DE417B" w14:textId="62DB4D97"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24" w:history="1">
            <w:r w:rsidRPr="00B65A02">
              <w:rPr>
                <w:rStyle w:val="Hipervnculo"/>
                <w:rFonts w:ascii="Verdana" w:hAnsi="Verdana"/>
                <w:b/>
                <w:bCs/>
                <w:noProof/>
              </w:rPr>
              <w:t>Objetivos Específicos</w:t>
            </w:r>
            <w:r>
              <w:rPr>
                <w:noProof/>
                <w:webHidden/>
              </w:rPr>
              <w:tab/>
            </w:r>
            <w:r>
              <w:rPr>
                <w:noProof/>
                <w:webHidden/>
              </w:rPr>
              <w:fldChar w:fldCharType="begin"/>
            </w:r>
            <w:r>
              <w:rPr>
                <w:noProof/>
                <w:webHidden/>
              </w:rPr>
              <w:instrText xml:space="preserve"> PAGEREF _Toc231216524 \h </w:instrText>
            </w:r>
            <w:r>
              <w:rPr>
                <w:noProof/>
                <w:webHidden/>
              </w:rPr>
            </w:r>
            <w:r>
              <w:rPr>
                <w:noProof/>
                <w:webHidden/>
              </w:rPr>
              <w:fldChar w:fldCharType="separate"/>
            </w:r>
            <w:r>
              <w:rPr>
                <w:noProof/>
                <w:webHidden/>
              </w:rPr>
              <w:t>3</w:t>
            </w:r>
            <w:r>
              <w:rPr>
                <w:noProof/>
                <w:webHidden/>
              </w:rPr>
              <w:fldChar w:fldCharType="end"/>
            </w:r>
          </w:hyperlink>
        </w:p>
        <w:p w14:paraId="6A830105" w14:textId="38C130B3"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25" w:history="1">
            <w:r w:rsidRPr="00B65A02">
              <w:rPr>
                <w:rStyle w:val="Hipervnculo"/>
                <w:rFonts w:ascii="Verdana" w:hAnsi="Verdana"/>
                <w:b/>
                <w:noProof/>
              </w:rPr>
              <w:t>III. Alcance</w:t>
            </w:r>
            <w:r>
              <w:rPr>
                <w:noProof/>
                <w:webHidden/>
              </w:rPr>
              <w:tab/>
            </w:r>
            <w:r>
              <w:rPr>
                <w:noProof/>
                <w:webHidden/>
              </w:rPr>
              <w:fldChar w:fldCharType="begin"/>
            </w:r>
            <w:r>
              <w:rPr>
                <w:noProof/>
                <w:webHidden/>
              </w:rPr>
              <w:instrText xml:space="preserve"> PAGEREF _Toc231216525 \h </w:instrText>
            </w:r>
            <w:r>
              <w:rPr>
                <w:noProof/>
                <w:webHidden/>
              </w:rPr>
            </w:r>
            <w:r>
              <w:rPr>
                <w:noProof/>
                <w:webHidden/>
              </w:rPr>
              <w:fldChar w:fldCharType="separate"/>
            </w:r>
            <w:r>
              <w:rPr>
                <w:noProof/>
                <w:webHidden/>
              </w:rPr>
              <w:t>4</w:t>
            </w:r>
            <w:r>
              <w:rPr>
                <w:noProof/>
                <w:webHidden/>
              </w:rPr>
              <w:fldChar w:fldCharType="end"/>
            </w:r>
          </w:hyperlink>
        </w:p>
        <w:p w14:paraId="3ECB080A" w14:textId="5DC8109A"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26" w:history="1">
            <w:r w:rsidRPr="00B65A02">
              <w:rPr>
                <w:rStyle w:val="Hipervnculo"/>
                <w:rFonts w:ascii="Verdana" w:hAnsi="Verdana"/>
                <w:b/>
                <w:noProof/>
              </w:rPr>
              <w:t>IV. Antecedentes</w:t>
            </w:r>
            <w:r>
              <w:rPr>
                <w:noProof/>
                <w:webHidden/>
              </w:rPr>
              <w:tab/>
            </w:r>
            <w:r>
              <w:rPr>
                <w:noProof/>
                <w:webHidden/>
              </w:rPr>
              <w:fldChar w:fldCharType="begin"/>
            </w:r>
            <w:r>
              <w:rPr>
                <w:noProof/>
                <w:webHidden/>
              </w:rPr>
              <w:instrText xml:space="preserve"> PAGEREF _Toc231216526 \h </w:instrText>
            </w:r>
            <w:r>
              <w:rPr>
                <w:noProof/>
                <w:webHidden/>
              </w:rPr>
            </w:r>
            <w:r>
              <w:rPr>
                <w:noProof/>
                <w:webHidden/>
              </w:rPr>
              <w:fldChar w:fldCharType="separate"/>
            </w:r>
            <w:r>
              <w:rPr>
                <w:noProof/>
                <w:webHidden/>
              </w:rPr>
              <w:t>4</w:t>
            </w:r>
            <w:r>
              <w:rPr>
                <w:noProof/>
                <w:webHidden/>
              </w:rPr>
              <w:fldChar w:fldCharType="end"/>
            </w:r>
          </w:hyperlink>
        </w:p>
        <w:p w14:paraId="0E003EB4" w14:textId="13DA27B8" w:rsidR="00AA28F8" w:rsidRDefault="00AA28F8">
          <w:pPr>
            <w:pStyle w:val="TDC2"/>
            <w:tabs>
              <w:tab w:val="right" w:leader="dot" w:pos="8828"/>
            </w:tabs>
            <w:rPr>
              <w:rFonts w:eastAsiaTheme="minorEastAsia"/>
              <w:noProof/>
              <w:kern w:val="2"/>
              <w:sz w:val="24"/>
              <w:szCs w:val="24"/>
              <w:lang w:eastAsia="es-CO"/>
              <w14:ligatures w14:val="standardContextual"/>
            </w:rPr>
          </w:pPr>
          <w:hyperlink w:anchor="_Toc231216527" w:history="1">
            <w:r w:rsidRPr="00B65A02">
              <w:rPr>
                <w:rStyle w:val="Hipervnculo"/>
                <w:rFonts w:ascii="Verdana" w:hAnsi="Verdana"/>
                <w:noProof/>
              </w:rPr>
              <w:t>4. 1 Caracterización de variables de aprendizaje</w:t>
            </w:r>
            <w:r>
              <w:rPr>
                <w:noProof/>
                <w:webHidden/>
              </w:rPr>
              <w:tab/>
            </w:r>
            <w:r>
              <w:rPr>
                <w:noProof/>
                <w:webHidden/>
              </w:rPr>
              <w:fldChar w:fldCharType="begin"/>
            </w:r>
            <w:r>
              <w:rPr>
                <w:noProof/>
                <w:webHidden/>
              </w:rPr>
              <w:instrText xml:space="preserve"> PAGEREF _Toc231216527 \h </w:instrText>
            </w:r>
            <w:r>
              <w:rPr>
                <w:noProof/>
                <w:webHidden/>
              </w:rPr>
            </w:r>
            <w:r>
              <w:rPr>
                <w:noProof/>
                <w:webHidden/>
              </w:rPr>
              <w:fldChar w:fldCharType="separate"/>
            </w:r>
            <w:r>
              <w:rPr>
                <w:noProof/>
                <w:webHidden/>
              </w:rPr>
              <w:t>4</w:t>
            </w:r>
            <w:r>
              <w:rPr>
                <w:noProof/>
                <w:webHidden/>
              </w:rPr>
              <w:fldChar w:fldCharType="end"/>
            </w:r>
          </w:hyperlink>
        </w:p>
        <w:p w14:paraId="3A72356A" w14:textId="318584B6" w:rsidR="00AA28F8" w:rsidRDefault="00AA28F8">
          <w:pPr>
            <w:pStyle w:val="TDC3"/>
            <w:tabs>
              <w:tab w:val="right" w:leader="dot" w:pos="8828"/>
            </w:tabs>
            <w:rPr>
              <w:rFonts w:asciiTheme="minorHAnsi" w:eastAsiaTheme="minorEastAsia" w:hAnsiTheme="minorHAnsi" w:cstheme="minorBidi"/>
              <w:noProof/>
              <w:kern w:val="2"/>
              <w:lang w:eastAsia="es-CO"/>
              <w14:ligatures w14:val="standardContextual"/>
            </w:rPr>
          </w:pPr>
          <w:hyperlink w:anchor="_Toc231216528" w:history="1">
            <w:r w:rsidRPr="00B65A02">
              <w:rPr>
                <w:rStyle w:val="Hipervnculo"/>
                <w:rFonts w:ascii="Verdana" w:hAnsi="Verdana" w:cstheme="minorHAnsi"/>
                <w:noProof/>
              </w:rPr>
              <w:t>4.1.1 Genero:</w:t>
            </w:r>
            <w:r>
              <w:rPr>
                <w:noProof/>
                <w:webHidden/>
              </w:rPr>
              <w:tab/>
            </w:r>
            <w:r>
              <w:rPr>
                <w:noProof/>
                <w:webHidden/>
              </w:rPr>
              <w:fldChar w:fldCharType="begin"/>
            </w:r>
            <w:r>
              <w:rPr>
                <w:noProof/>
                <w:webHidden/>
              </w:rPr>
              <w:instrText xml:space="preserve"> PAGEREF _Toc231216528 \h </w:instrText>
            </w:r>
            <w:r>
              <w:rPr>
                <w:noProof/>
                <w:webHidden/>
              </w:rPr>
            </w:r>
            <w:r>
              <w:rPr>
                <w:noProof/>
                <w:webHidden/>
              </w:rPr>
              <w:fldChar w:fldCharType="separate"/>
            </w:r>
            <w:r>
              <w:rPr>
                <w:noProof/>
                <w:webHidden/>
              </w:rPr>
              <w:t>4</w:t>
            </w:r>
            <w:r>
              <w:rPr>
                <w:noProof/>
                <w:webHidden/>
              </w:rPr>
              <w:fldChar w:fldCharType="end"/>
            </w:r>
          </w:hyperlink>
        </w:p>
        <w:p w14:paraId="4A77FBEC" w14:textId="5CEC9815" w:rsidR="00AA28F8" w:rsidRDefault="00AA28F8">
          <w:pPr>
            <w:pStyle w:val="TDC3"/>
            <w:tabs>
              <w:tab w:val="right" w:leader="dot" w:pos="8828"/>
            </w:tabs>
            <w:rPr>
              <w:rFonts w:asciiTheme="minorHAnsi" w:eastAsiaTheme="minorEastAsia" w:hAnsiTheme="minorHAnsi" w:cstheme="minorBidi"/>
              <w:noProof/>
              <w:kern w:val="2"/>
              <w:lang w:eastAsia="es-CO"/>
              <w14:ligatures w14:val="standardContextual"/>
            </w:rPr>
          </w:pPr>
          <w:hyperlink w:anchor="_Toc231216529" w:history="1">
            <w:r w:rsidRPr="00B65A02">
              <w:rPr>
                <w:rStyle w:val="Hipervnculo"/>
                <w:rFonts w:ascii="Verdana" w:hAnsi="Verdana"/>
                <w:noProof/>
              </w:rPr>
              <w:t>4.1.2 Escolaridad</w:t>
            </w:r>
            <w:r>
              <w:rPr>
                <w:noProof/>
                <w:webHidden/>
              </w:rPr>
              <w:tab/>
            </w:r>
            <w:r>
              <w:rPr>
                <w:noProof/>
                <w:webHidden/>
              </w:rPr>
              <w:fldChar w:fldCharType="begin"/>
            </w:r>
            <w:r>
              <w:rPr>
                <w:noProof/>
                <w:webHidden/>
              </w:rPr>
              <w:instrText xml:space="preserve"> PAGEREF _Toc231216529 \h </w:instrText>
            </w:r>
            <w:r>
              <w:rPr>
                <w:noProof/>
                <w:webHidden/>
              </w:rPr>
            </w:r>
            <w:r>
              <w:rPr>
                <w:noProof/>
                <w:webHidden/>
              </w:rPr>
              <w:fldChar w:fldCharType="separate"/>
            </w:r>
            <w:r>
              <w:rPr>
                <w:noProof/>
                <w:webHidden/>
              </w:rPr>
              <w:t>5</w:t>
            </w:r>
            <w:r>
              <w:rPr>
                <w:noProof/>
                <w:webHidden/>
              </w:rPr>
              <w:fldChar w:fldCharType="end"/>
            </w:r>
          </w:hyperlink>
        </w:p>
        <w:p w14:paraId="78087375" w14:textId="5998AA34" w:rsidR="00AA28F8" w:rsidRDefault="00AA28F8">
          <w:pPr>
            <w:pStyle w:val="TDC3"/>
            <w:tabs>
              <w:tab w:val="right" w:leader="dot" w:pos="8828"/>
            </w:tabs>
            <w:rPr>
              <w:rFonts w:asciiTheme="minorHAnsi" w:eastAsiaTheme="minorEastAsia" w:hAnsiTheme="minorHAnsi" w:cstheme="minorBidi"/>
              <w:noProof/>
              <w:kern w:val="2"/>
              <w:lang w:eastAsia="es-CO"/>
              <w14:ligatures w14:val="standardContextual"/>
            </w:rPr>
          </w:pPr>
          <w:hyperlink w:anchor="_Toc231216530" w:history="1">
            <w:r w:rsidRPr="00B65A02">
              <w:rPr>
                <w:rStyle w:val="Hipervnculo"/>
                <w:rFonts w:ascii="Verdana" w:hAnsi="Verdana"/>
                <w:noProof/>
              </w:rPr>
              <w:t>4.1.3 Nivel Jerárquico</w:t>
            </w:r>
            <w:r>
              <w:rPr>
                <w:noProof/>
                <w:webHidden/>
              </w:rPr>
              <w:tab/>
            </w:r>
            <w:r>
              <w:rPr>
                <w:noProof/>
                <w:webHidden/>
              </w:rPr>
              <w:fldChar w:fldCharType="begin"/>
            </w:r>
            <w:r>
              <w:rPr>
                <w:noProof/>
                <w:webHidden/>
              </w:rPr>
              <w:instrText xml:space="preserve"> PAGEREF _Toc231216530 \h </w:instrText>
            </w:r>
            <w:r>
              <w:rPr>
                <w:noProof/>
                <w:webHidden/>
              </w:rPr>
            </w:r>
            <w:r>
              <w:rPr>
                <w:noProof/>
                <w:webHidden/>
              </w:rPr>
              <w:fldChar w:fldCharType="separate"/>
            </w:r>
            <w:r>
              <w:rPr>
                <w:noProof/>
                <w:webHidden/>
              </w:rPr>
              <w:t>5</w:t>
            </w:r>
            <w:r>
              <w:rPr>
                <w:noProof/>
                <w:webHidden/>
              </w:rPr>
              <w:fldChar w:fldCharType="end"/>
            </w:r>
          </w:hyperlink>
        </w:p>
        <w:p w14:paraId="774250D4" w14:textId="69D53DC5" w:rsidR="00AA28F8" w:rsidRDefault="00AA28F8">
          <w:pPr>
            <w:pStyle w:val="TDC3"/>
            <w:tabs>
              <w:tab w:val="right" w:leader="dot" w:pos="8828"/>
            </w:tabs>
            <w:rPr>
              <w:rFonts w:asciiTheme="minorHAnsi" w:eastAsiaTheme="minorEastAsia" w:hAnsiTheme="minorHAnsi" w:cstheme="minorBidi"/>
              <w:noProof/>
              <w:kern w:val="2"/>
              <w:lang w:eastAsia="es-CO"/>
              <w14:ligatures w14:val="standardContextual"/>
            </w:rPr>
          </w:pPr>
          <w:hyperlink w:anchor="_Toc231216531" w:history="1">
            <w:r w:rsidRPr="00B65A02">
              <w:rPr>
                <w:rStyle w:val="Hipervnculo"/>
                <w:rFonts w:ascii="Verdana" w:hAnsi="Verdana"/>
                <w:noProof/>
              </w:rPr>
              <w:t>4.2 Evaluación de resultados 2024</w:t>
            </w:r>
            <w:r>
              <w:rPr>
                <w:noProof/>
                <w:webHidden/>
              </w:rPr>
              <w:tab/>
            </w:r>
            <w:r>
              <w:rPr>
                <w:noProof/>
                <w:webHidden/>
              </w:rPr>
              <w:fldChar w:fldCharType="begin"/>
            </w:r>
            <w:r>
              <w:rPr>
                <w:noProof/>
                <w:webHidden/>
              </w:rPr>
              <w:instrText xml:space="preserve"> PAGEREF _Toc231216531 \h </w:instrText>
            </w:r>
            <w:r>
              <w:rPr>
                <w:noProof/>
                <w:webHidden/>
              </w:rPr>
            </w:r>
            <w:r>
              <w:rPr>
                <w:noProof/>
                <w:webHidden/>
              </w:rPr>
              <w:fldChar w:fldCharType="separate"/>
            </w:r>
            <w:r>
              <w:rPr>
                <w:noProof/>
                <w:webHidden/>
              </w:rPr>
              <w:t>6</w:t>
            </w:r>
            <w:r>
              <w:rPr>
                <w:noProof/>
                <w:webHidden/>
              </w:rPr>
              <w:fldChar w:fldCharType="end"/>
            </w:r>
          </w:hyperlink>
        </w:p>
        <w:p w14:paraId="4623C2A3" w14:textId="5240D3B4"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32" w:history="1">
            <w:r w:rsidRPr="00B65A02">
              <w:rPr>
                <w:rStyle w:val="Hipervnculo"/>
                <w:rFonts w:ascii="Verdana" w:hAnsi="Verdana"/>
                <w:b/>
                <w:bCs/>
                <w:noProof/>
              </w:rPr>
              <w:t>V. Metodología</w:t>
            </w:r>
            <w:r>
              <w:rPr>
                <w:noProof/>
                <w:webHidden/>
              </w:rPr>
              <w:tab/>
            </w:r>
            <w:r>
              <w:rPr>
                <w:noProof/>
                <w:webHidden/>
              </w:rPr>
              <w:fldChar w:fldCharType="begin"/>
            </w:r>
            <w:r>
              <w:rPr>
                <w:noProof/>
                <w:webHidden/>
              </w:rPr>
              <w:instrText xml:space="preserve"> PAGEREF _Toc231216532 \h </w:instrText>
            </w:r>
            <w:r>
              <w:rPr>
                <w:noProof/>
                <w:webHidden/>
              </w:rPr>
            </w:r>
            <w:r>
              <w:rPr>
                <w:noProof/>
                <w:webHidden/>
              </w:rPr>
              <w:fldChar w:fldCharType="separate"/>
            </w:r>
            <w:r>
              <w:rPr>
                <w:noProof/>
                <w:webHidden/>
              </w:rPr>
              <w:t>6</w:t>
            </w:r>
            <w:r>
              <w:rPr>
                <w:noProof/>
                <w:webHidden/>
              </w:rPr>
              <w:fldChar w:fldCharType="end"/>
            </w:r>
          </w:hyperlink>
        </w:p>
        <w:p w14:paraId="64EEB729" w14:textId="419CE34F" w:rsidR="00AA28F8" w:rsidRDefault="00AA28F8">
          <w:pPr>
            <w:pStyle w:val="TDC2"/>
            <w:tabs>
              <w:tab w:val="right" w:leader="dot" w:pos="8828"/>
            </w:tabs>
            <w:rPr>
              <w:rFonts w:eastAsiaTheme="minorEastAsia"/>
              <w:noProof/>
              <w:kern w:val="2"/>
              <w:sz w:val="24"/>
              <w:szCs w:val="24"/>
              <w:lang w:eastAsia="es-CO"/>
              <w14:ligatures w14:val="standardContextual"/>
            </w:rPr>
          </w:pPr>
          <w:hyperlink w:anchor="_Toc231216533" w:history="1">
            <w:r w:rsidRPr="00B65A02">
              <w:rPr>
                <w:rStyle w:val="Hipervnculo"/>
                <w:rFonts w:ascii="Verdana" w:hAnsi="Verdana"/>
                <w:noProof/>
              </w:rPr>
              <w:t>5.1 Consulta individual de intereses de aprendizaje</w:t>
            </w:r>
            <w:r>
              <w:rPr>
                <w:noProof/>
                <w:webHidden/>
              </w:rPr>
              <w:tab/>
            </w:r>
            <w:r>
              <w:rPr>
                <w:noProof/>
                <w:webHidden/>
              </w:rPr>
              <w:fldChar w:fldCharType="begin"/>
            </w:r>
            <w:r>
              <w:rPr>
                <w:noProof/>
                <w:webHidden/>
              </w:rPr>
              <w:instrText xml:space="preserve"> PAGEREF _Toc231216533 \h </w:instrText>
            </w:r>
            <w:r>
              <w:rPr>
                <w:noProof/>
                <w:webHidden/>
              </w:rPr>
            </w:r>
            <w:r>
              <w:rPr>
                <w:noProof/>
                <w:webHidden/>
              </w:rPr>
              <w:fldChar w:fldCharType="separate"/>
            </w:r>
            <w:r>
              <w:rPr>
                <w:noProof/>
                <w:webHidden/>
              </w:rPr>
              <w:t>6</w:t>
            </w:r>
            <w:r>
              <w:rPr>
                <w:noProof/>
                <w:webHidden/>
              </w:rPr>
              <w:fldChar w:fldCharType="end"/>
            </w:r>
          </w:hyperlink>
        </w:p>
        <w:p w14:paraId="34F598D4" w14:textId="53465C10" w:rsidR="00AA28F8" w:rsidRDefault="00AA28F8">
          <w:pPr>
            <w:pStyle w:val="TDC2"/>
            <w:tabs>
              <w:tab w:val="right" w:leader="dot" w:pos="8828"/>
            </w:tabs>
            <w:rPr>
              <w:rFonts w:eastAsiaTheme="minorEastAsia"/>
              <w:noProof/>
              <w:kern w:val="2"/>
              <w:sz w:val="24"/>
              <w:szCs w:val="24"/>
              <w:lang w:eastAsia="es-CO"/>
              <w14:ligatures w14:val="standardContextual"/>
            </w:rPr>
          </w:pPr>
          <w:hyperlink w:anchor="_Toc231216534" w:history="1">
            <w:r w:rsidRPr="00B65A02">
              <w:rPr>
                <w:rStyle w:val="Hipervnculo"/>
                <w:rFonts w:ascii="Verdana" w:hAnsi="Verdana"/>
                <w:noProof/>
                <w:lang w:eastAsia="es-CO"/>
              </w:rPr>
              <w:t>5.2 Consulta necesidades de capacitación por áreas</w:t>
            </w:r>
            <w:r>
              <w:rPr>
                <w:noProof/>
                <w:webHidden/>
              </w:rPr>
              <w:tab/>
            </w:r>
            <w:r>
              <w:rPr>
                <w:noProof/>
                <w:webHidden/>
              </w:rPr>
              <w:fldChar w:fldCharType="begin"/>
            </w:r>
            <w:r>
              <w:rPr>
                <w:noProof/>
                <w:webHidden/>
              </w:rPr>
              <w:instrText xml:space="preserve"> PAGEREF _Toc231216534 \h </w:instrText>
            </w:r>
            <w:r>
              <w:rPr>
                <w:noProof/>
                <w:webHidden/>
              </w:rPr>
            </w:r>
            <w:r>
              <w:rPr>
                <w:noProof/>
                <w:webHidden/>
              </w:rPr>
              <w:fldChar w:fldCharType="separate"/>
            </w:r>
            <w:r>
              <w:rPr>
                <w:noProof/>
                <w:webHidden/>
              </w:rPr>
              <w:t>8</w:t>
            </w:r>
            <w:r>
              <w:rPr>
                <w:noProof/>
                <w:webHidden/>
              </w:rPr>
              <w:fldChar w:fldCharType="end"/>
            </w:r>
          </w:hyperlink>
        </w:p>
        <w:p w14:paraId="4CF4DD4C" w14:textId="29B8886A" w:rsidR="00AA28F8" w:rsidRDefault="00AA28F8">
          <w:pPr>
            <w:pStyle w:val="TDC2"/>
            <w:tabs>
              <w:tab w:val="right" w:leader="dot" w:pos="8828"/>
            </w:tabs>
            <w:rPr>
              <w:rFonts w:eastAsiaTheme="minorEastAsia"/>
              <w:noProof/>
              <w:kern w:val="2"/>
              <w:sz w:val="24"/>
              <w:szCs w:val="24"/>
              <w:lang w:eastAsia="es-CO"/>
              <w14:ligatures w14:val="standardContextual"/>
            </w:rPr>
          </w:pPr>
          <w:hyperlink w:anchor="_Toc231216535" w:history="1">
            <w:r w:rsidRPr="00B65A02">
              <w:rPr>
                <w:rStyle w:val="Hipervnculo"/>
                <w:rFonts w:ascii="Verdana" w:hAnsi="Verdana"/>
                <w:noProof/>
              </w:rPr>
              <w:t>5.3 Análisis de tendencias de aprendizaje organizacional</w:t>
            </w:r>
            <w:r>
              <w:rPr>
                <w:noProof/>
                <w:webHidden/>
              </w:rPr>
              <w:tab/>
            </w:r>
            <w:r>
              <w:rPr>
                <w:noProof/>
                <w:webHidden/>
              </w:rPr>
              <w:fldChar w:fldCharType="begin"/>
            </w:r>
            <w:r>
              <w:rPr>
                <w:noProof/>
                <w:webHidden/>
              </w:rPr>
              <w:instrText xml:space="preserve"> PAGEREF _Toc231216535 \h </w:instrText>
            </w:r>
            <w:r>
              <w:rPr>
                <w:noProof/>
                <w:webHidden/>
              </w:rPr>
            </w:r>
            <w:r>
              <w:rPr>
                <w:noProof/>
                <w:webHidden/>
              </w:rPr>
              <w:fldChar w:fldCharType="separate"/>
            </w:r>
            <w:r>
              <w:rPr>
                <w:noProof/>
                <w:webHidden/>
              </w:rPr>
              <w:t>9</w:t>
            </w:r>
            <w:r>
              <w:rPr>
                <w:noProof/>
                <w:webHidden/>
              </w:rPr>
              <w:fldChar w:fldCharType="end"/>
            </w:r>
          </w:hyperlink>
        </w:p>
        <w:p w14:paraId="68DA961B" w14:textId="29F4B319"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36" w:history="1">
            <w:r w:rsidRPr="00B65A02">
              <w:rPr>
                <w:rStyle w:val="Hipervnculo"/>
                <w:rFonts w:ascii="Verdana" w:hAnsi="Verdana"/>
                <w:b/>
                <w:bCs/>
                <w:noProof/>
              </w:rPr>
              <w:t>VI. Dimensiones de la propuesta formativa</w:t>
            </w:r>
            <w:r>
              <w:rPr>
                <w:noProof/>
                <w:webHidden/>
              </w:rPr>
              <w:tab/>
            </w:r>
            <w:r>
              <w:rPr>
                <w:noProof/>
                <w:webHidden/>
              </w:rPr>
              <w:fldChar w:fldCharType="begin"/>
            </w:r>
            <w:r>
              <w:rPr>
                <w:noProof/>
                <w:webHidden/>
              </w:rPr>
              <w:instrText xml:space="preserve"> PAGEREF _Toc231216536 \h </w:instrText>
            </w:r>
            <w:r>
              <w:rPr>
                <w:noProof/>
                <w:webHidden/>
              </w:rPr>
            </w:r>
            <w:r>
              <w:rPr>
                <w:noProof/>
                <w:webHidden/>
              </w:rPr>
              <w:fldChar w:fldCharType="separate"/>
            </w:r>
            <w:r>
              <w:rPr>
                <w:noProof/>
                <w:webHidden/>
              </w:rPr>
              <w:t>10</w:t>
            </w:r>
            <w:r>
              <w:rPr>
                <w:noProof/>
                <w:webHidden/>
              </w:rPr>
              <w:fldChar w:fldCharType="end"/>
            </w:r>
          </w:hyperlink>
        </w:p>
        <w:p w14:paraId="24BD806C" w14:textId="0B9F02F7"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37" w:history="1">
            <w:r w:rsidRPr="00B65A02">
              <w:rPr>
                <w:rStyle w:val="Hipervnculo"/>
                <w:rFonts w:ascii="Verdana" w:hAnsi="Verdana"/>
                <w:b/>
                <w:bCs/>
                <w:noProof/>
              </w:rPr>
              <w:t>VII. Líneas estratégicas</w:t>
            </w:r>
            <w:r>
              <w:rPr>
                <w:noProof/>
                <w:webHidden/>
              </w:rPr>
              <w:tab/>
            </w:r>
            <w:r>
              <w:rPr>
                <w:noProof/>
                <w:webHidden/>
              </w:rPr>
              <w:fldChar w:fldCharType="begin"/>
            </w:r>
            <w:r>
              <w:rPr>
                <w:noProof/>
                <w:webHidden/>
              </w:rPr>
              <w:instrText xml:space="preserve"> PAGEREF _Toc231216537 \h </w:instrText>
            </w:r>
            <w:r>
              <w:rPr>
                <w:noProof/>
                <w:webHidden/>
              </w:rPr>
            </w:r>
            <w:r>
              <w:rPr>
                <w:noProof/>
                <w:webHidden/>
              </w:rPr>
              <w:fldChar w:fldCharType="separate"/>
            </w:r>
            <w:r>
              <w:rPr>
                <w:noProof/>
                <w:webHidden/>
              </w:rPr>
              <w:t>13</w:t>
            </w:r>
            <w:r>
              <w:rPr>
                <w:noProof/>
                <w:webHidden/>
              </w:rPr>
              <w:fldChar w:fldCharType="end"/>
            </w:r>
          </w:hyperlink>
        </w:p>
        <w:p w14:paraId="14F47751" w14:textId="5E1FA141"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38" w:history="1">
            <w:r w:rsidRPr="00B65A02">
              <w:rPr>
                <w:rStyle w:val="Hipervnculo"/>
                <w:rFonts w:ascii="Verdana" w:hAnsi="Verdana"/>
                <w:b/>
                <w:noProof/>
              </w:rPr>
              <w:t>VIII. Indicadores</w:t>
            </w:r>
            <w:r>
              <w:rPr>
                <w:noProof/>
                <w:webHidden/>
              </w:rPr>
              <w:tab/>
            </w:r>
            <w:r>
              <w:rPr>
                <w:noProof/>
                <w:webHidden/>
              </w:rPr>
              <w:fldChar w:fldCharType="begin"/>
            </w:r>
            <w:r>
              <w:rPr>
                <w:noProof/>
                <w:webHidden/>
              </w:rPr>
              <w:instrText xml:space="preserve"> PAGEREF _Toc231216538 \h </w:instrText>
            </w:r>
            <w:r>
              <w:rPr>
                <w:noProof/>
                <w:webHidden/>
              </w:rPr>
            </w:r>
            <w:r>
              <w:rPr>
                <w:noProof/>
                <w:webHidden/>
              </w:rPr>
              <w:fldChar w:fldCharType="separate"/>
            </w:r>
            <w:r>
              <w:rPr>
                <w:noProof/>
                <w:webHidden/>
              </w:rPr>
              <w:t>15</w:t>
            </w:r>
            <w:r>
              <w:rPr>
                <w:noProof/>
                <w:webHidden/>
              </w:rPr>
              <w:fldChar w:fldCharType="end"/>
            </w:r>
          </w:hyperlink>
        </w:p>
        <w:p w14:paraId="01922E3B" w14:textId="2EA2DE77"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39" w:history="1">
            <w:r w:rsidRPr="00B65A02">
              <w:rPr>
                <w:rStyle w:val="Hipervnculo"/>
                <w:rFonts w:ascii="Verdana" w:hAnsi="Verdana"/>
                <w:b/>
                <w:bCs/>
                <w:noProof/>
              </w:rPr>
              <w:t>IX. Retos</w:t>
            </w:r>
            <w:r>
              <w:rPr>
                <w:noProof/>
                <w:webHidden/>
              </w:rPr>
              <w:tab/>
            </w:r>
            <w:r>
              <w:rPr>
                <w:noProof/>
                <w:webHidden/>
              </w:rPr>
              <w:fldChar w:fldCharType="begin"/>
            </w:r>
            <w:r>
              <w:rPr>
                <w:noProof/>
                <w:webHidden/>
              </w:rPr>
              <w:instrText xml:space="preserve"> PAGEREF _Toc231216539 \h </w:instrText>
            </w:r>
            <w:r>
              <w:rPr>
                <w:noProof/>
                <w:webHidden/>
              </w:rPr>
            </w:r>
            <w:r>
              <w:rPr>
                <w:noProof/>
                <w:webHidden/>
              </w:rPr>
              <w:fldChar w:fldCharType="separate"/>
            </w:r>
            <w:r>
              <w:rPr>
                <w:noProof/>
                <w:webHidden/>
              </w:rPr>
              <w:t>16</w:t>
            </w:r>
            <w:r>
              <w:rPr>
                <w:noProof/>
                <w:webHidden/>
              </w:rPr>
              <w:fldChar w:fldCharType="end"/>
            </w:r>
          </w:hyperlink>
        </w:p>
        <w:p w14:paraId="60042BB4" w14:textId="0099695B"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40" w:history="1">
            <w:r w:rsidRPr="00B65A02">
              <w:rPr>
                <w:rStyle w:val="Hipervnculo"/>
                <w:rFonts w:ascii="Verdana" w:hAnsi="Verdana"/>
                <w:b/>
                <w:bCs/>
                <w:noProof/>
              </w:rPr>
              <w:t>X. Fuente de Financiación</w:t>
            </w:r>
            <w:r>
              <w:rPr>
                <w:noProof/>
                <w:webHidden/>
              </w:rPr>
              <w:tab/>
            </w:r>
            <w:r>
              <w:rPr>
                <w:noProof/>
                <w:webHidden/>
              </w:rPr>
              <w:fldChar w:fldCharType="begin"/>
            </w:r>
            <w:r>
              <w:rPr>
                <w:noProof/>
                <w:webHidden/>
              </w:rPr>
              <w:instrText xml:space="preserve"> PAGEREF _Toc231216540 \h </w:instrText>
            </w:r>
            <w:r>
              <w:rPr>
                <w:noProof/>
                <w:webHidden/>
              </w:rPr>
            </w:r>
            <w:r>
              <w:rPr>
                <w:noProof/>
                <w:webHidden/>
              </w:rPr>
              <w:fldChar w:fldCharType="separate"/>
            </w:r>
            <w:r>
              <w:rPr>
                <w:noProof/>
                <w:webHidden/>
              </w:rPr>
              <w:t>16</w:t>
            </w:r>
            <w:r>
              <w:rPr>
                <w:noProof/>
                <w:webHidden/>
              </w:rPr>
              <w:fldChar w:fldCharType="end"/>
            </w:r>
          </w:hyperlink>
        </w:p>
        <w:p w14:paraId="1B0D80EB" w14:textId="6B21EE76"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41" w:history="1">
            <w:r w:rsidRPr="00B65A02">
              <w:rPr>
                <w:rStyle w:val="Hipervnculo"/>
                <w:rFonts w:ascii="Verdana" w:hAnsi="Verdana"/>
                <w:b/>
                <w:bCs/>
                <w:noProof/>
              </w:rPr>
              <w:t>XI. Cronograma</w:t>
            </w:r>
            <w:r>
              <w:rPr>
                <w:noProof/>
                <w:webHidden/>
              </w:rPr>
              <w:tab/>
            </w:r>
            <w:r>
              <w:rPr>
                <w:noProof/>
                <w:webHidden/>
              </w:rPr>
              <w:fldChar w:fldCharType="begin"/>
            </w:r>
            <w:r>
              <w:rPr>
                <w:noProof/>
                <w:webHidden/>
              </w:rPr>
              <w:instrText xml:space="preserve"> PAGEREF _Toc231216541 \h </w:instrText>
            </w:r>
            <w:r>
              <w:rPr>
                <w:noProof/>
                <w:webHidden/>
              </w:rPr>
            </w:r>
            <w:r>
              <w:rPr>
                <w:noProof/>
                <w:webHidden/>
              </w:rPr>
              <w:fldChar w:fldCharType="separate"/>
            </w:r>
            <w:r>
              <w:rPr>
                <w:noProof/>
                <w:webHidden/>
              </w:rPr>
              <w:t>17</w:t>
            </w:r>
            <w:r>
              <w:rPr>
                <w:noProof/>
                <w:webHidden/>
              </w:rPr>
              <w:fldChar w:fldCharType="end"/>
            </w:r>
          </w:hyperlink>
        </w:p>
        <w:p w14:paraId="70178538" w14:textId="3EC9CDED" w:rsidR="00AA28F8" w:rsidRDefault="00AA28F8">
          <w:pPr>
            <w:pStyle w:val="TDC1"/>
            <w:tabs>
              <w:tab w:val="right" w:leader="dot" w:pos="8828"/>
            </w:tabs>
            <w:rPr>
              <w:rFonts w:eastAsiaTheme="minorEastAsia"/>
              <w:noProof/>
              <w:kern w:val="2"/>
              <w:sz w:val="24"/>
              <w:szCs w:val="24"/>
              <w:lang w:eastAsia="es-CO"/>
              <w14:ligatures w14:val="standardContextual"/>
            </w:rPr>
          </w:pPr>
          <w:hyperlink w:anchor="_Toc231216542" w:history="1">
            <w:r w:rsidRPr="00B65A02">
              <w:rPr>
                <w:rStyle w:val="Hipervnculo"/>
                <w:rFonts w:ascii="Verdana" w:hAnsi="Verdana"/>
                <w:b/>
                <w:noProof/>
                <w:spacing w:val="-2"/>
                <w:w w:val="105"/>
              </w:rPr>
              <w:t>HISTORIAL DE CAMBIOS</w:t>
            </w:r>
            <w:r>
              <w:rPr>
                <w:noProof/>
                <w:webHidden/>
              </w:rPr>
              <w:tab/>
            </w:r>
            <w:r>
              <w:rPr>
                <w:noProof/>
                <w:webHidden/>
              </w:rPr>
              <w:fldChar w:fldCharType="begin"/>
            </w:r>
            <w:r>
              <w:rPr>
                <w:noProof/>
                <w:webHidden/>
              </w:rPr>
              <w:instrText xml:space="preserve"> PAGEREF _Toc231216542 \h </w:instrText>
            </w:r>
            <w:r>
              <w:rPr>
                <w:noProof/>
                <w:webHidden/>
              </w:rPr>
            </w:r>
            <w:r>
              <w:rPr>
                <w:noProof/>
                <w:webHidden/>
              </w:rPr>
              <w:fldChar w:fldCharType="separate"/>
            </w:r>
            <w:r>
              <w:rPr>
                <w:noProof/>
                <w:webHidden/>
              </w:rPr>
              <w:t>19</w:t>
            </w:r>
            <w:r>
              <w:rPr>
                <w:noProof/>
                <w:webHidden/>
              </w:rPr>
              <w:fldChar w:fldCharType="end"/>
            </w:r>
          </w:hyperlink>
        </w:p>
        <w:p w14:paraId="7C618D8A" w14:textId="515EAAFB" w:rsidR="002A4C0D" w:rsidRPr="00304F74" w:rsidRDefault="002A4C0D">
          <w:pPr>
            <w:rPr>
              <w:rFonts w:ascii="Verdana" w:hAnsi="Verdana"/>
              <w:sz w:val="22"/>
              <w:szCs w:val="22"/>
            </w:rPr>
          </w:pPr>
          <w:r w:rsidRPr="00304F74">
            <w:rPr>
              <w:rFonts w:ascii="Verdana" w:hAnsi="Verdana"/>
              <w:b/>
              <w:bCs/>
              <w:sz w:val="22"/>
              <w:szCs w:val="22"/>
              <w:lang w:val="es-ES"/>
            </w:rPr>
            <w:fldChar w:fldCharType="end"/>
          </w:r>
        </w:p>
      </w:sdtContent>
    </w:sdt>
    <w:p w14:paraId="5B00B313" w14:textId="68ABE24C" w:rsidR="002B2E58" w:rsidRPr="00304F74" w:rsidRDefault="00422553" w:rsidP="007E2C44">
      <w:pPr>
        <w:spacing w:after="160" w:line="259" w:lineRule="auto"/>
        <w:rPr>
          <w:rFonts w:ascii="Verdana" w:hAnsi="Verdana" w:cs="Arial Hebrew Scholar"/>
          <w:b/>
          <w:color w:val="5B9BD5" w:themeColor="accent1"/>
          <w:sz w:val="22"/>
          <w:szCs w:val="22"/>
        </w:rPr>
      </w:pPr>
      <w:r w:rsidRPr="00304F74">
        <w:rPr>
          <w:rFonts w:ascii="Verdana" w:hAnsi="Verdana" w:cs="Arial Hebrew Scholar"/>
          <w:b/>
          <w:color w:val="5B9BD5" w:themeColor="accent1"/>
          <w:sz w:val="22"/>
          <w:szCs w:val="22"/>
        </w:rPr>
        <w:br w:type="page"/>
      </w:r>
    </w:p>
    <w:p w14:paraId="0402CCB4" w14:textId="503B0C2B" w:rsidR="00B128E9" w:rsidRPr="00304F74" w:rsidRDefault="00A3467E" w:rsidP="002F26E3">
      <w:pPr>
        <w:pStyle w:val="Ttulo1"/>
        <w:jc w:val="center"/>
        <w:rPr>
          <w:rFonts w:ascii="Verdana" w:hAnsi="Verdana"/>
          <w:b/>
          <w:color w:val="942A43"/>
          <w:sz w:val="24"/>
          <w:szCs w:val="24"/>
        </w:rPr>
      </w:pPr>
      <w:bookmarkStart w:id="0" w:name="_Toc231216521"/>
      <w:r w:rsidRPr="00304F74">
        <w:rPr>
          <w:rFonts w:ascii="Verdana" w:hAnsi="Verdana"/>
          <w:b/>
          <w:color w:val="942A43"/>
          <w:sz w:val="24"/>
          <w:szCs w:val="24"/>
        </w:rPr>
        <w:lastRenderedPageBreak/>
        <w:t xml:space="preserve">I. </w:t>
      </w:r>
      <w:r w:rsidR="00B128E9" w:rsidRPr="00304F74">
        <w:rPr>
          <w:rFonts w:ascii="Verdana" w:hAnsi="Verdana"/>
          <w:b/>
          <w:color w:val="942A43"/>
          <w:sz w:val="24"/>
          <w:szCs w:val="24"/>
        </w:rPr>
        <w:t>I</w:t>
      </w:r>
      <w:r w:rsidR="002F7AA2" w:rsidRPr="00304F74">
        <w:rPr>
          <w:rFonts w:ascii="Verdana" w:hAnsi="Verdana"/>
          <w:b/>
          <w:color w:val="942A43"/>
          <w:sz w:val="24"/>
          <w:szCs w:val="24"/>
        </w:rPr>
        <w:t>ntroducción</w:t>
      </w:r>
      <w:bookmarkEnd w:id="0"/>
    </w:p>
    <w:p w14:paraId="3FDF9C21" w14:textId="77777777" w:rsidR="002B2E58" w:rsidRPr="00304F74" w:rsidRDefault="002B2E58" w:rsidP="002B2E58">
      <w:pPr>
        <w:jc w:val="both"/>
        <w:rPr>
          <w:rFonts w:ascii="Verdana" w:hAnsi="Verdana" w:cs="Arial Hebrew Scholar"/>
          <w:sz w:val="22"/>
          <w:szCs w:val="22"/>
          <w:lang w:val="es-ES"/>
        </w:rPr>
      </w:pPr>
    </w:p>
    <w:p w14:paraId="4E7FEC61" w14:textId="3E409A83" w:rsidR="00E75832" w:rsidRPr="00304F74" w:rsidRDefault="002B2E58" w:rsidP="002B2E58">
      <w:pPr>
        <w:jc w:val="both"/>
        <w:rPr>
          <w:rFonts w:ascii="Verdana" w:hAnsi="Verdana"/>
          <w:sz w:val="22"/>
          <w:szCs w:val="22"/>
        </w:rPr>
      </w:pPr>
      <w:r w:rsidRPr="00304F74">
        <w:rPr>
          <w:rFonts w:ascii="Verdana" w:hAnsi="Verdana" w:cs="Arial Hebrew Scholar"/>
          <w:sz w:val="22"/>
          <w:szCs w:val="22"/>
          <w:lang w:val="es-ES"/>
        </w:rPr>
        <w:t>El Ministerio de Comercio, Industria y Turismo</w:t>
      </w:r>
      <w:r w:rsidRPr="00304F74">
        <w:rPr>
          <w:rFonts w:ascii="Verdana" w:hAnsi="Verdana"/>
          <w:sz w:val="22"/>
          <w:szCs w:val="22"/>
        </w:rPr>
        <w:t xml:space="preserve"> comparte la premisa sobre el talento</w:t>
      </w:r>
      <w:r w:rsidR="00E75832" w:rsidRPr="00304F74">
        <w:rPr>
          <w:rFonts w:ascii="Verdana" w:hAnsi="Verdana"/>
          <w:sz w:val="22"/>
          <w:szCs w:val="22"/>
        </w:rPr>
        <w:t xml:space="preserve"> humano </w:t>
      </w:r>
      <w:r w:rsidRPr="00304F74">
        <w:rPr>
          <w:rFonts w:ascii="Verdana" w:hAnsi="Verdana"/>
          <w:sz w:val="22"/>
          <w:szCs w:val="22"/>
        </w:rPr>
        <w:t>como</w:t>
      </w:r>
      <w:r w:rsidR="00E75832" w:rsidRPr="00304F74">
        <w:rPr>
          <w:rFonts w:ascii="Verdana" w:hAnsi="Verdana"/>
          <w:sz w:val="22"/>
          <w:szCs w:val="22"/>
        </w:rPr>
        <w:t xml:space="preserve"> el recurso más valioso de las organizaciones, </w:t>
      </w:r>
      <w:r w:rsidRPr="00304F74">
        <w:rPr>
          <w:rFonts w:ascii="Verdana" w:hAnsi="Verdana"/>
          <w:sz w:val="22"/>
          <w:szCs w:val="22"/>
        </w:rPr>
        <w:t xml:space="preserve">por tal razón su </w:t>
      </w:r>
      <w:r w:rsidR="00E75832" w:rsidRPr="00304F74">
        <w:rPr>
          <w:rFonts w:ascii="Verdana" w:hAnsi="Verdana"/>
          <w:sz w:val="22"/>
          <w:szCs w:val="22"/>
        </w:rPr>
        <w:t>gestión estratégica es fundamental</w:t>
      </w:r>
      <w:r w:rsidRPr="00304F74">
        <w:rPr>
          <w:rFonts w:ascii="Verdana" w:hAnsi="Verdana"/>
          <w:sz w:val="22"/>
          <w:szCs w:val="22"/>
        </w:rPr>
        <w:t xml:space="preserve"> para asegurar </w:t>
      </w:r>
      <w:r w:rsidR="00E75832" w:rsidRPr="00304F74">
        <w:rPr>
          <w:rFonts w:ascii="Verdana" w:hAnsi="Verdana"/>
          <w:sz w:val="22"/>
          <w:szCs w:val="22"/>
        </w:rPr>
        <w:t xml:space="preserve">el desarrollo dinámico y continuo de las competencias laborales de las personas que integran el servicio público. </w:t>
      </w:r>
    </w:p>
    <w:p w14:paraId="75A219B5" w14:textId="77777777" w:rsidR="00783909" w:rsidRPr="00304F74" w:rsidRDefault="00783909" w:rsidP="00E75832">
      <w:pPr>
        <w:jc w:val="both"/>
        <w:rPr>
          <w:rFonts w:ascii="Verdana" w:hAnsi="Verdana"/>
          <w:sz w:val="22"/>
          <w:szCs w:val="22"/>
        </w:rPr>
      </w:pPr>
    </w:p>
    <w:p w14:paraId="23FECE7A" w14:textId="248445A5" w:rsidR="00BC3739" w:rsidRPr="00304F74" w:rsidRDefault="00783909" w:rsidP="00E75832">
      <w:pPr>
        <w:jc w:val="both"/>
        <w:rPr>
          <w:rFonts w:ascii="Verdana" w:hAnsi="Verdana"/>
          <w:sz w:val="22"/>
          <w:szCs w:val="22"/>
        </w:rPr>
      </w:pPr>
      <w:r w:rsidRPr="00304F74">
        <w:rPr>
          <w:rFonts w:ascii="Verdana" w:hAnsi="Verdana"/>
          <w:sz w:val="22"/>
          <w:szCs w:val="22"/>
        </w:rPr>
        <w:t xml:space="preserve">El presente plan </w:t>
      </w:r>
      <w:r w:rsidR="00BC3739" w:rsidRPr="00304F74">
        <w:rPr>
          <w:rFonts w:ascii="Verdana" w:hAnsi="Verdana"/>
          <w:sz w:val="22"/>
          <w:szCs w:val="22"/>
        </w:rPr>
        <w:t xml:space="preserve">de capacitación </w:t>
      </w:r>
      <w:r w:rsidRPr="00304F74">
        <w:rPr>
          <w:rFonts w:ascii="Verdana" w:hAnsi="Verdana"/>
          <w:sz w:val="22"/>
          <w:szCs w:val="22"/>
        </w:rPr>
        <w:t xml:space="preserve">contribuye a desarrollar y fortalecer competencias </w:t>
      </w:r>
      <w:r w:rsidR="00BC3739" w:rsidRPr="00304F74">
        <w:rPr>
          <w:rFonts w:ascii="Verdana" w:hAnsi="Verdana"/>
          <w:sz w:val="22"/>
          <w:szCs w:val="22"/>
        </w:rPr>
        <w:t>laborales y</w:t>
      </w:r>
      <w:r w:rsidRPr="00304F74">
        <w:rPr>
          <w:rFonts w:ascii="Verdana" w:hAnsi="Verdana"/>
          <w:sz w:val="22"/>
          <w:szCs w:val="22"/>
        </w:rPr>
        <w:t xml:space="preserve"> comportamentales en los servidores para la </w:t>
      </w:r>
      <w:r w:rsidR="00BC3739" w:rsidRPr="00304F74">
        <w:rPr>
          <w:rFonts w:ascii="Verdana" w:hAnsi="Verdana"/>
          <w:sz w:val="22"/>
          <w:szCs w:val="22"/>
        </w:rPr>
        <w:t>prestación del</w:t>
      </w:r>
      <w:r w:rsidRPr="00304F74">
        <w:rPr>
          <w:rFonts w:ascii="Verdana" w:hAnsi="Verdana"/>
          <w:sz w:val="22"/>
          <w:szCs w:val="22"/>
        </w:rPr>
        <w:t xml:space="preserve"> servicio público, basada en los principios que rigen la función administrativa, a partir de la identificación de elementos críticos para el cierre de brechas</w:t>
      </w:r>
      <w:r w:rsidR="00BC3739" w:rsidRPr="00304F74">
        <w:rPr>
          <w:rFonts w:ascii="Verdana" w:hAnsi="Verdana"/>
          <w:sz w:val="22"/>
          <w:szCs w:val="22"/>
        </w:rPr>
        <w:t xml:space="preserve"> y la promoción del mejoramiento permanente y continuo. </w:t>
      </w:r>
    </w:p>
    <w:p w14:paraId="248351E0" w14:textId="77777777" w:rsidR="00BC3739" w:rsidRPr="00304F74" w:rsidRDefault="00BC3739" w:rsidP="00E75832">
      <w:pPr>
        <w:jc w:val="both"/>
        <w:rPr>
          <w:rFonts w:ascii="Verdana" w:hAnsi="Verdana"/>
          <w:sz w:val="22"/>
          <w:szCs w:val="22"/>
        </w:rPr>
      </w:pPr>
    </w:p>
    <w:p w14:paraId="1DEE232F" w14:textId="0589CF4B" w:rsidR="00783909" w:rsidRPr="00304F74" w:rsidRDefault="00BC3739" w:rsidP="00E75832">
      <w:pPr>
        <w:jc w:val="both"/>
        <w:rPr>
          <w:rFonts w:ascii="Verdana" w:hAnsi="Verdana"/>
          <w:sz w:val="22"/>
          <w:szCs w:val="22"/>
        </w:rPr>
      </w:pPr>
      <w:r w:rsidRPr="00304F74">
        <w:rPr>
          <w:rFonts w:ascii="Verdana" w:hAnsi="Verdana"/>
          <w:sz w:val="22"/>
          <w:szCs w:val="22"/>
        </w:rPr>
        <w:t xml:space="preserve">El cierre de brechas </w:t>
      </w:r>
      <w:r w:rsidR="000C5F2B" w:rsidRPr="00304F74">
        <w:rPr>
          <w:rFonts w:ascii="Verdana" w:hAnsi="Verdana"/>
          <w:sz w:val="22"/>
          <w:szCs w:val="22"/>
        </w:rPr>
        <w:t>está</w:t>
      </w:r>
      <w:r w:rsidRPr="00304F74">
        <w:rPr>
          <w:rFonts w:ascii="Verdana" w:hAnsi="Verdana"/>
          <w:sz w:val="22"/>
          <w:szCs w:val="22"/>
        </w:rPr>
        <w:t xml:space="preserve"> determinado por la diferencia</w:t>
      </w:r>
      <w:r w:rsidR="00783909" w:rsidRPr="00304F74">
        <w:rPr>
          <w:rFonts w:ascii="Verdana" w:hAnsi="Verdana"/>
          <w:sz w:val="22"/>
          <w:szCs w:val="22"/>
        </w:rPr>
        <w:t xml:space="preserve"> entre las capacidades que posee la persona que presta el servicio público, que son producto de su educación, formación profesional y de su experiencia y las que se requieren para desempeñar óptimamente sus funciones afrontando los desafíos cambiantes que implican las metas del ministerio.</w:t>
      </w:r>
    </w:p>
    <w:p w14:paraId="185B1535" w14:textId="77777777" w:rsidR="00783909" w:rsidRPr="00304F74" w:rsidRDefault="00783909" w:rsidP="00E75832">
      <w:pPr>
        <w:jc w:val="both"/>
        <w:rPr>
          <w:rFonts w:ascii="Verdana" w:hAnsi="Verdana"/>
          <w:sz w:val="22"/>
          <w:szCs w:val="22"/>
        </w:rPr>
      </w:pPr>
    </w:p>
    <w:p w14:paraId="7BFB298A" w14:textId="4E0A6B69" w:rsidR="00BC3739" w:rsidRPr="00304F74" w:rsidRDefault="00783909" w:rsidP="00FA6820">
      <w:pPr>
        <w:jc w:val="both"/>
        <w:rPr>
          <w:rFonts w:ascii="Verdana" w:hAnsi="Verdana" w:cs="Arial Hebrew Scholar"/>
          <w:sz w:val="22"/>
          <w:szCs w:val="22"/>
          <w:lang w:val="es-ES"/>
        </w:rPr>
      </w:pPr>
      <w:r w:rsidRPr="00304F74">
        <w:rPr>
          <w:rFonts w:ascii="Verdana" w:hAnsi="Verdana" w:cs="Arial Hebrew Scholar"/>
          <w:sz w:val="22"/>
          <w:szCs w:val="22"/>
          <w:lang w:val="es-ES"/>
        </w:rPr>
        <w:t>En el diseño del presente plan de capacitación se tienen en cuenta los lineamientos normativos vigentes en materia de formación y capacitación para los servidores públicos. Conceptual y metodológicamente aplica las orientaciones contenidas en la guía para la formulación, ejecución</w:t>
      </w:r>
      <w:r w:rsidR="009E1ABB" w:rsidRPr="00304F74">
        <w:rPr>
          <w:rFonts w:ascii="Verdana" w:hAnsi="Verdana" w:cs="Arial Hebrew Scholar"/>
          <w:sz w:val="22"/>
          <w:szCs w:val="22"/>
          <w:lang w:val="es-ES"/>
        </w:rPr>
        <w:t xml:space="preserve"> </w:t>
      </w:r>
      <w:r w:rsidRPr="00304F74">
        <w:rPr>
          <w:rFonts w:ascii="Verdana" w:hAnsi="Verdana" w:cs="Arial Hebrew Scholar"/>
          <w:sz w:val="22"/>
          <w:szCs w:val="22"/>
          <w:lang w:val="es-ES"/>
        </w:rPr>
        <w:t xml:space="preserve">y evaluación del Plan Institucional de </w:t>
      </w:r>
      <w:r w:rsidR="009E1ABB" w:rsidRPr="00304F74">
        <w:rPr>
          <w:rFonts w:ascii="Verdana" w:hAnsi="Verdana" w:cs="Arial Hebrew Scholar"/>
          <w:sz w:val="22"/>
          <w:szCs w:val="22"/>
          <w:lang w:val="es-ES"/>
        </w:rPr>
        <w:t>Formación y Capacitación (PIC) contenida en el</w:t>
      </w:r>
      <w:r w:rsidRPr="00304F74">
        <w:rPr>
          <w:rFonts w:ascii="Verdana" w:hAnsi="Verdana" w:cs="Arial Hebrew Scholar"/>
          <w:sz w:val="22"/>
          <w:szCs w:val="22"/>
          <w:lang w:val="es-ES"/>
        </w:rPr>
        <w:t xml:space="preserve"> Plan Nacional de Formación y Capacitación</w:t>
      </w:r>
      <w:r w:rsidR="009E1ABB" w:rsidRPr="00304F74">
        <w:rPr>
          <w:rFonts w:ascii="Verdana" w:hAnsi="Verdana" w:cs="Arial Hebrew Scholar"/>
          <w:sz w:val="22"/>
          <w:szCs w:val="22"/>
          <w:lang w:val="es-ES"/>
        </w:rPr>
        <w:t xml:space="preserve"> (</w:t>
      </w:r>
      <w:r w:rsidR="006400C8" w:rsidRPr="00304F74">
        <w:rPr>
          <w:rFonts w:ascii="Verdana" w:hAnsi="Verdana" w:cs="Arial Hebrew Scholar"/>
          <w:sz w:val="22"/>
          <w:szCs w:val="22"/>
          <w:lang w:val="es-ES"/>
        </w:rPr>
        <w:t>PNFC) 2023</w:t>
      </w:r>
      <w:r w:rsidRPr="00304F74">
        <w:rPr>
          <w:rFonts w:ascii="Verdana" w:hAnsi="Verdana" w:cs="Arial Hebrew Scholar"/>
          <w:sz w:val="22"/>
          <w:szCs w:val="22"/>
          <w:lang w:val="es-ES"/>
        </w:rPr>
        <w:t>-2030</w:t>
      </w:r>
      <w:r w:rsidR="00BC3739" w:rsidRPr="00304F74">
        <w:rPr>
          <w:rFonts w:ascii="Verdana" w:hAnsi="Verdana" w:cs="Arial Hebrew Scholar"/>
          <w:sz w:val="22"/>
          <w:szCs w:val="22"/>
          <w:lang w:val="es-ES"/>
        </w:rPr>
        <w:t xml:space="preserve">. </w:t>
      </w:r>
    </w:p>
    <w:p w14:paraId="6880EC5A" w14:textId="77777777" w:rsidR="009E1ABB" w:rsidRPr="00304F74" w:rsidRDefault="009E1ABB" w:rsidP="00FA6820">
      <w:pPr>
        <w:jc w:val="both"/>
        <w:rPr>
          <w:rFonts w:ascii="Verdana" w:hAnsi="Verdana" w:cs="Arial Hebrew Scholar"/>
          <w:sz w:val="22"/>
          <w:szCs w:val="22"/>
          <w:lang w:val="es-ES"/>
        </w:rPr>
      </w:pPr>
    </w:p>
    <w:p w14:paraId="7B6D195F" w14:textId="5753680F" w:rsidR="00783909" w:rsidRPr="00304F74" w:rsidRDefault="006400C8" w:rsidP="00FA6820">
      <w:pPr>
        <w:jc w:val="both"/>
        <w:rPr>
          <w:rFonts w:ascii="Verdana" w:hAnsi="Verdana" w:cs="Arial Hebrew Scholar"/>
          <w:sz w:val="22"/>
          <w:szCs w:val="22"/>
          <w:lang w:val="es-ES"/>
        </w:rPr>
      </w:pPr>
      <w:r w:rsidRPr="00304F74">
        <w:rPr>
          <w:rFonts w:ascii="Verdana" w:hAnsi="Verdana" w:cs="Arial Hebrew Scholar"/>
          <w:sz w:val="22"/>
          <w:szCs w:val="22"/>
          <w:lang w:val="es-ES"/>
        </w:rPr>
        <w:t>El punto de partida es el</w:t>
      </w:r>
      <w:r w:rsidR="00BC3739" w:rsidRPr="00304F74">
        <w:rPr>
          <w:rFonts w:ascii="Verdana" w:hAnsi="Verdana" w:cs="Arial Hebrew Scholar"/>
          <w:sz w:val="22"/>
          <w:szCs w:val="22"/>
          <w:lang w:val="es-ES"/>
        </w:rPr>
        <w:t xml:space="preserve"> análisis de variables de caracterización </w:t>
      </w:r>
      <w:r w:rsidRPr="00304F74">
        <w:rPr>
          <w:rFonts w:ascii="Verdana" w:hAnsi="Verdana" w:cs="Arial Hebrew Scholar"/>
          <w:sz w:val="22"/>
          <w:szCs w:val="22"/>
          <w:lang w:val="es-ES"/>
        </w:rPr>
        <w:t>de los servidores públicos del ministerio</w:t>
      </w:r>
      <w:r w:rsidR="00BC3739" w:rsidRPr="00304F74">
        <w:rPr>
          <w:rFonts w:ascii="Verdana" w:hAnsi="Verdana" w:cs="Arial Hebrew Scholar"/>
          <w:sz w:val="22"/>
          <w:szCs w:val="22"/>
          <w:lang w:val="es-ES"/>
        </w:rPr>
        <w:t xml:space="preserve"> que revisten interés para </w:t>
      </w:r>
      <w:r w:rsidR="009E1ABB" w:rsidRPr="00304F74">
        <w:rPr>
          <w:rFonts w:ascii="Verdana" w:hAnsi="Verdana" w:cs="Arial Hebrew Scholar"/>
          <w:sz w:val="22"/>
          <w:szCs w:val="22"/>
          <w:lang w:val="es-ES"/>
        </w:rPr>
        <w:t>la planeación del</w:t>
      </w:r>
      <w:r w:rsidR="00BC3739" w:rsidRPr="00304F74">
        <w:rPr>
          <w:rFonts w:ascii="Verdana" w:hAnsi="Verdana" w:cs="Arial Hebrew Scholar"/>
          <w:sz w:val="22"/>
          <w:szCs w:val="22"/>
          <w:lang w:val="es-ES"/>
        </w:rPr>
        <w:t xml:space="preserve"> proceso de aprendizaje organizacional</w:t>
      </w:r>
      <w:r w:rsidR="009E1ABB" w:rsidRPr="00304F74">
        <w:rPr>
          <w:rFonts w:ascii="Verdana" w:hAnsi="Verdana" w:cs="Arial Hebrew Scholar"/>
          <w:sz w:val="22"/>
          <w:szCs w:val="22"/>
          <w:lang w:val="es-ES"/>
        </w:rPr>
        <w:t>,</w:t>
      </w:r>
      <w:r w:rsidR="00BC3739" w:rsidRPr="00304F74">
        <w:rPr>
          <w:rFonts w:ascii="Verdana" w:hAnsi="Verdana" w:cs="Arial Hebrew Scholar"/>
          <w:sz w:val="22"/>
          <w:szCs w:val="22"/>
          <w:lang w:val="es-ES"/>
        </w:rPr>
        <w:t xml:space="preserve"> en tanto permiten definir aspectos metodológicos y didácticos </w:t>
      </w:r>
      <w:r w:rsidR="009E1ABB" w:rsidRPr="00304F74">
        <w:rPr>
          <w:rFonts w:ascii="Verdana" w:hAnsi="Verdana" w:cs="Arial Hebrew Scholar"/>
          <w:sz w:val="22"/>
          <w:szCs w:val="22"/>
          <w:lang w:val="es-ES"/>
        </w:rPr>
        <w:t>para el diseño de una oferta académica pertinente</w:t>
      </w:r>
      <w:r w:rsidR="00BC3739" w:rsidRPr="00304F74">
        <w:rPr>
          <w:rFonts w:ascii="Verdana" w:hAnsi="Verdana" w:cs="Arial Hebrew Scholar"/>
          <w:sz w:val="22"/>
          <w:szCs w:val="22"/>
          <w:lang w:val="es-ES"/>
        </w:rPr>
        <w:t xml:space="preserve">.   </w:t>
      </w:r>
      <w:r w:rsidR="009E1ABB" w:rsidRPr="00304F74">
        <w:rPr>
          <w:rFonts w:ascii="Verdana" w:hAnsi="Verdana" w:cs="Arial Hebrew Scholar"/>
          <w:sz w:val="22"/>
          <w:szCs w:val="22"/>
          <w:lang w:val="es-ES"/>
        </w:rPr>
        <w:t xml:space="preserve">Por otra parte, se analizan indicadores disponibles de la evaluación del PIC 2024 a fin de incorporar practicas efectivas y de mejoramiento. </w:t>
      </w:r>
      <w:r w:rsidRPr="00304F74">
        <w:rPr>
          <w:rFonts w:ascii="Verdana" w:hAnsi="Verdana" w:cs="Arial Hebrew Scholar"/>
          <w:sz w:val="22"/>
          <w:szCs w:val="22"/>
          <w:lang w:val="es-ES"/>
        </w:rPr>
        <w:t>Se analizan los</w:t>
      </w:r>
      <w:r w:rsidR="009E1ABB" w:rsidRPr="00304F74">
        <w:rPr>
          <w:rFonts w:ascii="Verdana" w:hAnsi="Verdana" w:cs="Arial Hebrew Scholar"/>
          <w:sz w:val="22"/>
          <w:szCs w:val="22"/>
          <w:lang w:val="es-ES"/>
        </w:rPr>
        <w:t xml:space="preserve"> resultados del diagnóstico de necesidades, intereses y tendencias producto de consultas a </w:t>
      </w:r>
      <w:r w:rsidR="009A4D72" w:rsidRPr="00304F74">
        <w:rPr>
          <w:rFonts w:ascii="Verdana" w:hAnsi="Verdana" w:cs="Arial Hebrew Scholar"/>
          <w:sz w:val="22"/>
          <w:szCs w:val="22"/>
          <w:lang w:val="es-ES"/>
        </w:rPr>
        <w:t xml:space="preserve">los participantes </w:t>
      </w:r>
      <w:r w:rsidR="009E1ABB" w:rsidRPr="00304F74">
        <w:rPr>
          <w:rFonts w:ascii="Verdana" w:hAnsi="Verdana" w:cs="Arial Hebrew Scholar"/>
          <w:sz w:val="22"/>
          <w:szCs w:val="22"/>
          <w:lang w:val="es-ES"/>
        </w:rPr>
        <w:t xml:space="preserve">de los cursos </w:t>
      </w:r>
      <w:r w:rsidR="009A4D72" w:rsidRPr="00304F74">
        <w:rPr>
          <w:rFonts w:ascii="Verdana" w:hAnsi="Verdana" w:cs="Arial Hebrew Scholar"/>
          <w:sz w:val="22"/>
          <w:szCs w:val="22"/>
          <w:lang w:val="es-ES"/>
        </w:rPr>
        <w:t xml:space="preserve">en </w:t>
      </w:r>
      <w:r w:rsidRPr="00304F74">
        <w:rPr>
          <w:rFonts w:ascii="Verdana" w:hAnsi="Verdana" w:cs="Arial Hebrew Scholar"/>
          <w:sz w:val="22"/>
          <w:szCs w:val="22"/>
          <w:lang w:val="es-ES"/>
        </w:rPr>
        <w:t>2024, a</w:t>
      </w:r>
      <w:r w:rsidR="009A4D72" w:rsidRPr="00304F74">
        <w:rPr>
          <w:rFonts w:ascii="Verdana" w:hAnsi="Verdana" w:cs="Arial Hebrew Scholar"/>
          <w:sz w:val="22"/>
          <w:szCs w:val="22"/>
          <w:lang w:val="es-ES"/>
        </w:rPr>
        <w:t xml:space="preserve"> los funcionarios</w:t>
      </w:r>
      <w:r w:rsidR="009E1ABB" w:rsidRPr="00304F74">
        <w:rPr>
          <w:rFonts w:ascii="Verdana" w:hAnsi="Verdana" w:cs="Arial Hebrew Scholar"/>
          <w:sz w:val="22"/>
          <w:szCs w:val="22"/>
          <w:lang w:val="es-ES"/>
        </w:rPr>
        <w:t xml:space="preserve"> </w:t>
      </w:r>
      <w:r w:rsidRPr="00304F74">
        <w:rPr>
          <w:rFonts w:ascii="Verdana" w:hAnsi="Verdana" w:cs="Arial Hebrew Scholar"/>
          <w:sz w:val="22"/>
          <w:szCs w:val="22"/>
          <w:lang w:val="es-ES"/>
        </w:rPr>
        <w:t xml:space="preserve">en general </w:t>
      </w:r>
      <w:r w:rsidR="009E1ABB" w:rsidRPr="00304F74">
        <w:rPr>
          <w:rFonts w:ascii="Verdana" w:hAnsi="Verdana" w:cs="Arial Hebrew Scholar"/>
          <w:sz w:val="22"/>
          <w:szCs w:val="22"/>
          <w:lang w:val="es-ES"/>
        </w:rPr>
        <w:t xml:space="preserve">y a los jefes de </w:t>
      </w:r>
      <w:r w:rsidRPr="00304F74">
        <w:rPr>
          <w:rFonts w:ascii="Verdana" w:hAnsi="Verdana" w:cs="Arial Hebrew Scholar"/>
          <w:sz w:val="22"/>
          <w:szCs w:val="22"/>
          <w:lang w:val="es-ES"/>
        </w:rPr>
        <w:t>distintas áreas.</w:t>
      </w:r>
      <w:r w:rsidR="003678A1" w:rsidRPr="00304F74">
        <w:rPr>
          <w:rFonts w:ascii="Verdana" w:hAnsi="Verdana" w:cs="Arial Hebrew Scholar"/>
          <w:sz w:val="22"/>
          <w:szCs w:val="22"/>
          <w:lang w:val="es-ES"/>
        </w:rPr>
        <w:t xml:space="preserve"> </w:t>
      </w:r>
      <w:r w:rsidRPr="00304F74">
        <w:rPr>
          <w:rFonts w:ascii="Verdana" w:hAnsi="Verdana" w:cs="Arial Hebrew Scholar"/>
          <w:sz w:val="22"/>
          <w:szCs w:val="22"/>
          <w:lang w:val="es-ES"/>
        </w:rPr>
        <w:t xml:space="preserve">Adicionalmente se indagaron las tendencias globales de capacitación y desarrollo de habilidades requeridas en los contextos laborales. </w:t>
      </w:r>
    </w:p>
    <w:p w14:paraId="19AE0FAE" w14:textId="77777777" w:rsidR="00783909" w:rsidRPr="00304F74" w:rsidRDefault="00783909" w:rsidP="00FA6820">
      <w:pPr>
        <w:jc w:val="both"/>
        <w:rPr>
          <w:rFonts w:ascii="Verdana" w:hAnsi="Verdana" w:cs="Arial Hebrew Scholar"/>
          <w:sz w:val="22"/>
          <w:szCs w:val="22"/>
          <w:lang w:val="es-ES"/>
        </w:rPr>
      </w:pPr>
    </w:p>
    <w:p w14:paraId="36D0CEDF" w14:textId="484312A9" w:rsidR="00783909" w:rsidRPr="00304F74" w:rsidRDefault="006400C8" w:rsidP="006400C8">
      <w:pPr>
        <w:jc w:val="both"/>
        <w:rPr>
          <w:rFonts w:ascii="Verdana" w:hAnsi="Verdana"/>
          <w:b/>
          <w:color w:val="942A43"/>
        </w:rPr>
      </w:pPr>
      <w:r w:rsidRPr="00304F74">
        <w:rPr>
          <w:rFonts w:ascii="Verdana" w:hAnsi="Verdana" w:cs="Arial Hebrew Scholar"/>
          <w:sz w:val="22"/>
          <w:szCs w:val="22"/>
          <w:lang w:val="es-ES"/>
        </w:rPr>
        <w:t xml:space="preserve">Estos </w:t>
      </w:r>
      <w:r w:rsidR="003678A1" w:rsidRPr="00304F74">
        <w:rPr>
          <w:rFonts w:ascii="Verdana" w:hAnsi="Verdana" w:cs="Arial Hebrew Scholar"/>
          <w:sz w:val="22"/>
          <w:szCs w:val="22"/>
          <w:lang w:val="es-ES"/>
        </w:rPr>
        <w:t xml:space="preserve">resultados permitieron identificar los contenidos </w:t>
      </w:r>
      <w:r w:rsidR="00DE67A5" w:rsidRPr="00304F74">
        <w:rPr>
          <w:rFonts w:ascii="Verdana" w:hAnsi="Verdana" w:cs="Arial Hebrew Scholar"/>
          <w:sz w:val="22"/>
          <w:szCs w:val="22"/>
          <w:lang w:val="es-ES"/>
        </w:rPr>
        <w:t>más</w:t>
      </w:r>
      <w:r w:rsidR="003678A1" w:rsidRPr="00304F74">
        <w:rPr>
          <w:rFonts w:ascii="Verdana" w:hAnsi="Verdana" w:cs="Arial Hebrew Scholar"/>
          <w:sz w:val="22"/>
          <w:szCs w:val="22"/>
          <w:lang w:val="es-ES"/>
        </w:rPr>
        <w:t xml:space="preserve"> demandados para el </w:t>
      </w:r>
      <w:r w:rsidRPr="00304F74">
        <w:rPr>
          <w:rFonts w:ascii="Verdana" w:hAnsi="Verdana" w:cs="Arial Hebrew Scholar"/>
          <w:sz w:val="22"/>
          <w:szCs w:val="22"/>
          <w:lang w:val="es-ES"/>
        </w:rPr>
        <w:t xml:space="preserve">cierre de brechas y el desarrollo estratégico de competencias, las características metodológicas y didácticas para potencializar las estrategias educativas </w:t>
      </w:r>
      <w:r w:rsidR="0052402F" w:rsidRPr="00304F74">
        <w:rPr>
          <w:rFonts w:ascii="Verdana" w:hAnsi="Verdana" w:cs="Arial Hebrew Scholar"/>
          <w:sz w:val="22"/>
          <w:szCs w:val="22"/>
          <w:lang w:val="es-ES"/>
        </w:rPr>
        <w:t xml:space="preserve">consolidando así una propuesta que responda a los desafíos de poner a disposición de los servidores una oferta articulada, que impacte el desarrollo de </w:t>
      </w:r>
      <w:r w:rsidR="0052402F" w:rsidRPr="00304F74">
        <w:rPr>
          <w:rFonts w:ascii="Verdana" w:hAnsi="Verdana" w:cs="Arial Hebrew Scholar"/>
          <w:sz w:val="22"/>
          <w:szCs w:val="22"/>
          <w:lang w:val="es-ES"/>
        </w:rPr>
        <w:lastRenderedPageBreak/>
        <w:t xml:space="preserve">competencias, propendiendo por la consolidación de una cultura del aprendizaje continuo y permanente. </w:t>
      </w:r>
    </w:p>
    <w:p w14:paraId="3B797A20" w14:textId="02C63691" w:rsidR="002F7AA2" w:rsidRPr="00304F74" w:rsidRDefault="00A3467E" w:rsidP="002F26E3">
      <w:pPr>
        <w:pStyle w:val="Ttulo1"/>
        <w:jc w:val="center"/>
        <w:rPr>
          <w:rFonts w:ascii="Verdana" w:hAnsi="Verdana"/>
          <w:b/>
          <w:color w:val="942A43"/>
          <w:sz w:val="24"/>
          <w:szCs w:val="24"/>
        </w:rPr>
      </w:pPr>
      <w:bookmarkStart w:id="1" w:name="_Toc231216522"/>
      <w:r w:rsidRPr="00304F74">
        <w:rPr>
          <w:rFonts w:ascii="Verdana" w:hAnsi="Verdana"/>
          <w:b/>
          <w:color w:val="942A43"/>
          <w:sz w:val="24"/>
          <w:szCs w:val="24"/>
        </w:rPr>
        <w:t xml:space="preserve">II. </w:t>
      </w:r>
      <w:r w:rsidR="002F7AA2" w:rsidRPr="00304F74">
        <w:rPr>
          <w:rFonts w:ascii="Verdana" w:hAnsi="Verdana"/>
          <w:b/>
          <w:color w:val="942A43"/>
          <w:sz w:val="24"/>
          <w:szCs w:val="24"/>
        </w:rPr>
        <w:t>Objetivos</w:t>
      </w:r>
      <w:bookmarkEnd w:id="1"/>
    </w:p>
    <w:p w14:paraId="4E68A0D3" w14:textId="77777777" w:rsidR="00DE67A5" w:rsidRPr="00304F74" w:rsidRDefault="00DE67A5" w:rsidP="00DE67A5">
      <w:pPr>
        <w:rPr>
          <w:rFonts w:ascii="Verdana" w:hAnsi="Verdana"/>
        </w:rPr>
      </w:pPr>
    </w:p>
    <w:p w14:paraId="4230C5D5" w14:textId="77777777" w:rsidR="00B128E9" w:rsidRPr="00304F74" w:rsidRDefault="00B128E9" w:rsidP="00594320">
      <w:pPr>
        <w:rPr>
          <w:rFonts w:ascii="Verdana" w:hAnsi="Verdana"/>
          <w:sz w:val="22"/>
          <w:szCs w:val="22"/>
          <w:lang w:val="es-ES"/>
        </w:rPr>
      </w:pPr>
    </w:p>
    <w:p w14:paraId="6E5DB7ED" w14:textId="3836B3B4" w:rsidR="00DC122D" w:rsidRPr="00304F74" w:rsidRDefault="0052402F" w:rsidP="00015B80">
      <w:pPr>
        <w:rPr>
          <w:rFonts w:ascii="Verdana" w:hAnsi="Verdana"/>
          <w:sz w:val="22"/>
          <w:szCs w:val="22"/>
        </w:rPr>
      </w:pPr>
      <w:r w:rsidRPr="00304F74">
        <w:rPr>
          <w:rFonts w:ascii="Verdana" w:hAnsi="Verdana"/>
          <w:sz w:val="22"/>
          <w:szCs w:val="22"/>
        </w:rPr>
        <w:t xml:space="preserve">El plan de capacitación 2025 tiene como objetivos: </w:t>
      </w:r>
    </w:p>
    <w:p w14:paraId="3B91C9BB" w14:textId="77777777" w:rsidR="0052402F" w:rsidRPr="00304F74" w:rsidRDefault="0052402F" w:rsidP="00015B80">
      <w:pPr>
        <w:rPr>
          <w:rFonts w:ascii="Verdana" w:hAnsi="Verdana"/>
          <w:sz w:val="22"/>
          <w:szCs w:val="22"/>
        </w:rPr>
      </w:pPr>
    </w:p>
    <w:p w14:paraId="467B154B" w14:textId="77777777" w:rsidR="00657876" w:rsidRPr="00304F74" w:rsidRDefault="00657876" w:rsidP="00015B80">
      <w:pPr>
        <w:rPr>
          <w:rFonts w:ascii="Verdana" w:hAnsi="Verdana"/>
          <w:sz w:val="22"/>
          <w:szCs w:val="22"/>
        </w:rPr>
      </w:pPr>
    </w:p>
    <w:tbl>
      <w:tblPr>
        <w:tblStyle w:val="Tablaconcuadrcula"/>
        <w:tblW w:w="88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57" w:type="dxa"/>
          <w:bottom w:w="57" w:type="dxa"/>
        </w:tblCellMar>
        <w:tblLook w:val="04A0" w:firstRow="1" w:lastRow="0" w:firstColumn="1" w:lastColumn="0" w:noHBand="0" w:noVBand="1"/>
      </w:tblPr>
      <w:tblGrid>
        <w:gridCol w:w="1751"/>
        <w:gridCol w:w="7069"/>
      </w:tblGrid>
      <w:tr w:rsidR="00DE67A5" w:rsidRPr="00304F74" w14:paraId="326B19D8" w14:textId="77777777" w:rsidTr="0052402F">
        <w:trPr>
          <w:trHeight w:val="1498"/>
        </w:trPr>
        <w:tc>
          <w:tcPr>
            <w:tcW w:w="1751" w:type="dxa"/>
            <w:shd w:val="clear" w:color="auto" w:fill="942A43"/>
            <w:vAlign w:val="center"/>
          </w:tcPr>
          <w:p w14:paraId="174CB281" w14:textId="3D860B3E" w:rsidR="00DE67A5" w:rsidRPr="00304F74" w:rsidRDefault="00DE67A5" w:rsidP="00332FAB">
            <w:pPr>
              <w:pStyle w:val="Ttulo2"/>
              <w:jc w:val="center"/>
              <w:rPr>
                <w:rFonts w:ascii="Verdana" w:hAnsi="Verdana"/>
                <w:b/>
                <w:sz w:val="24"/>
                <w:szCs w:val="24"/>
              </w:rPr>
            </w:pPr>
            <w:bookmarkStart w:id="2" w:name="_Toc231216523"/>
            <w:r w:rsidRPr="00304F74">
              <w:rPr>
                <w:rFonts w:ascii="Verdana" w:hAnsi="Verdana"/>
                <w:b/>
                <w:color w:val="FFFFFF" w:themeColor="background1"/>
                <w:sz w:val="24"/>
                <w:szCs w:val="24"/>
              </w:rPr>
              <w:t>Objetivo General</w:t>
            </w:r>
            <w:bookmarkEnd w:id="2"/>
          </w:p>
        </w:tc>
        <w:tc>
          <w:tcPr>
            <w:tcW w:w="7069" w:type="dxa"/>
            <w:tcBorders>
              <w:left w:val="nil"/>
            </w:tcBorders>
          </w:tcPr>
          <w:p w14:paraId="7468C7FE" w14:textId="05162245" w:rsidR="00DE67A5" w:rsidRPr="00304F74" w:rsidRDefault="00DA4DCA" w:rsidP="00332FAB">
            <w:pPr>
              <w:pStyle w:val="paragraph"/>
              <w:spacing w:before="0" w:beforeAutospacing="0" w:after="0" w:afterAutospacing="0"/>
              <w:ind w:left="360"/>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Potencializar</w:t>
            </w:r>
            <w:r w:rsidR="00DE67A5" w:rsidRPr="00304F74">
              <w:rPr>
                <w:rFonts w:ascii="Verdana" w:hAnsi="Verdana" w:cs="Arial Hebrew Scholar"/>
                <w:sz w:val="22"/>
                <w:szCs w:val="22"/>
                <w:lang w:val="es-ES" w:eastAsia="en-US"/>
              </w:rPr>
              <w:t xml:space="preserve"> las competencias funcionales y comportamentales de los servidores del Ministerio de Comercio, Industria y Turismo a través de </w:t>
            </w:r>
            <w:r w:rsidRPr="00304F74">
              <w:rPr>
                <w:rFonts w:ascii="Verdana" w:hAnsi="Verdana" w:cs="Arial Hebrew Scholar"/>
                <w:sz w:val="22"/>
                <w:szCs w:val="22"/>
                <w:lang w:val="es-ES" w:eastAsia="en-US"/>
              </w:rPr>
              <w:t>una oferta pertinentes de entrenamiento</w:t>
            </w:r>
            <w:r w:rsidR="00DE67A5" w:rsidRPr="00304F74">
              <w:rPr>
                <w:rFonts w:ascii="Verdana" w:hAnsi="Verdana" w:cs="Arial Hebrew Scholar"/>
                <w:sz w:val="22"/>
                <w:szCs w:val="22"/>
                <w:lang w:val="es-ES" w:eastAsia="en-US"/>
              </w:rPr>
              <w:t>, capacitación</w:t>
            </w:r>
            <w:r w:rsidRPr="00304F74">
              <w:rPr>
                <w:rFonts w:ascii="Verdana" w:hAnsi="Verdana" w:cs="Arial Hebrew Scholar"/>
                <w:sz w:val="22"/>
                <w:szCs w:val="22"/>
                <w:lang w:val="es-ES" w:eastAsia="en-US"/>
              </w:rPr>
              <w:t xml:space="preserve"> y formación </w:t>
            </w:r>
            <w:r w:rsidR="00DE67A5" w:rsidRPr="00304F74">
              <w:rPr>
                <w:rFonts w:ascii="Verdana" w:hAnsi="Verdana" w:cs="Arial Hebrew Scholar"/>
                <w:sz w:val="22"/>
                <w:szCs w:val="22"/>
                <w:lang w:val="es-ES" w:eastAsia="en-US"/>
              </w:rPr>
              <w:t>que contribuyan al desarrollo integral y forjen una cultura orientada al</w:t>
            </w:r>
            <w:r w:rsidRPr="00304F74">
              <w:rPr>
                <w:rFonts w:ascii="Verdana" w:hAnsi="Verdana" w:cs="Arial Hebrew Scholar"/>
                <w:sz w:val="22"/>
                <w:szCs w:val="22"/>
                <w:lang w:val="es-ES" w:eastAsia="en-US"/>
              </w:rPr>
              <w:t xml:space="preserve"> aprendizaje y el mejoramiento continuo para la obtención de resultados con propósito.</w:t>
            </w:r>
            <w:r w:rsidR="00DE67A5" w:rsidRPr="00304F74">
              <w:rPr>
                <w:rFonts w:ascii="Verdana" w:hAnsi="Verdana" w:cs="Arial Hebrew Scholar"/>
                <w:sz w:val="22"/>
                <w:szCs w:val="22"/>
                <w:lang w:val="es-ES" w:eastAsia="en-US"/>
              </w:rPr>
              <w:t> </w:t>
            </w:r>
          </w:p>
          <w:p w14:paraId="72CD3FE6" w14:textId="77777777" w:rsidR="00DE67A5" w:rsidRPr="00304F74" w:rsidRDefault="00DE67A5" w:rsidP="00332FAB">
            <w:pPr>
              <w:jc w:val="both"/>
              <w:rPr>
                <w:rFonts w:ascii="Verdana" w:hAnsi="Verdana" w:cs="Arial Hebrew Scholar"/>
                <w:sz w:val="22"/>
                <w:szCs w:val="22"/>
                <w:lang w:val="es-ES"/>
              </w:rPr>
            </w:pPr>
          </w:p>
          <w:p w14:paraId="471958A9" w14:textId="77777777" w:rsidR="00DE67A5" w:rsidRPr="00304F74" w:rsidRDefault="00DE67A5" w:rsidP="00332FAB">
            <w:pPr>
              <w:jc w:val="both"/>
              <w:rPr>
                <w:rFonts w:ascii="Verdana" w:hAnsi="Verdana" w:cs="Arial Hebrew Scholar"/>
                <w:sz w:val="22"/>
                <w:szCs w:val="22"/>
                <w:lang w:val="es-ES"/>
              </w:rPr>
            </w:pPr>
          </w:p>
        </w:tc>
      </w:tr>
    </w:tbl>
    <w:p w14:paraId="7AECB1B7" w14:textId="77777777" w:rsidR="00657876" w:rsidRPr="00304F74" w:rsidRDefault="00657876" w:rsidP="00015B80">
      <w:pPr>
        <w:rPr>
          <w:rFonts w:ascii="Verdana" w:hAnsi="Verdana"/>
          <w:sz w:val="22"/>
          <w:szCs w:val="22"/>
        </w:rPr>
      </w:pPr>
    </w:p>
    <w:p w14:paraId="46A22B84" w14:textId="77777777" w:rsidR="00657876" w:rsidRPr="00304F74" w:rsidRDefault="00657876" w:rsidP="00015B80">
      <w:pPr>
        <w:rPr>
          <w:rFonts w:ascii="Verdana" w:hAnsi="Verdana"/>
          <w:sz w:val="22"/>
          <w:szCs w:val="22"/>
        </w:rPr>
      </w:pPr>
    </w:p>
    <w:tbl>
      <w:tblPr>
        <w:tblStyle w:val="Tablaconcuadrcula"/>
        <w:tblW w:w="880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57" w:type="dxa"/>
          <w:bottom w:w="57" w:type="dxa"/>
        </w:tblCellMar>
        <w:tblLook w:val="04A0" w:firstRow="1" w:lastRow="0" w:firstColumn="1" w:lastColumn="0" w:noHBand="0" w:noVBand="1"/>
      </w:tblPr>
      <w:tblGrid>
        <w:gridCol w:w="1817"/>
        <w:gridCol w:w="6983"/>
      </w:tblGrid>
      <w:tr w:rsidR="00E73D92" w:rsidRPr="00304F74" w14:paraId="7A997889" w14:textId="77777777" w:rsidTr="0052402F">
        <w:trPr>
          <w:trHeight w:val="1503"/>
        </w:trPr>
        <w:tc>
          <w:tcPr>
            <w:tcW w:w="1817" w:type="dxa"/>
            <w:shd w:val="clear" w:color="auto" w:fill="894355"/>
            <w:vAlign w:val="center"/>
          </w:tcPr>
          <w:p w14:paraId="639FC2D5" w14:textId="25FC67A8" w:rsidR="00E73D92" w:rsidRPr="00304F74" w:rsidRDefault="00E73D92" w:rsidP="007C4A81">
            <w:pPr>
              <w:pStyle w:val="Ttulo1"/>
              <w:rPr>
                <w:rFonts w:ascii="Verdana" w:hAnsi="Verdana" w:cs="Arial Hebrew Scholar"/>
                <w:b/>
                <w:bCs/>
                <w:color w:val="FFFFFF" w:themeColor="background1"/>
                <w:sz w:val="24"/>
                <w:szCs w:val="24"/>
                <w:lang w:val="es-ES"/>
              </w:rPr>
            </w:pPr>
            <w:bookmarkStart w:id="3" w:name="_Toc231216524"/>
            <w:r w:rsidRPr="00304F74">
              <w:rPr>
                <w:rFonts w:ascii="Verdana" w:hAnsi="Verdana"/>
                <w:b/>
                <w:bCs/>
                <w:color w:val="FFFFFF" w:themeColor="background1"/>
                <w:sz w:val="24"/>
                <w:szCs w:val="24"/>
              </w:rPr>
              <w:t>Objetivos Específicos</w:t>
            </w:r>
            <w:bookmarkEnd w:id="3"/>
          </w:p>
          <w:p w14:paraId="0302637D" w14:textId="77777777" w:rsidR="00E73D92" w:rsidRPr="00304F74" w:rsidRDefault="00E73D92" w:rsidP="00A25120">
            <w:pPr>
              <w:pStyle w:val="paragraph"/>
              <w:spacing w:before="0" w:beforeAutospacing="0" w:after="0" w:afterAutospacing="0"/>
              <w:ind w:left="360"/>
              <w:jc w:val="both"/>
              <w:textAlignment w:val="baseline"/>
              <w:rPr>
                <w:rFonts w:ascii="Verdana" w:hAnsi="Verdana" w:cs="Arial Hebrew Scholar"/>
                <w:sz w:val="22"/>
                <w:szCs w:val="22"/>
                <w:lang w:val="es-ES" w:eastAsia="en-US"/>
              </w:rPr>
            </w:pPr>
          </w:p>
          <w:p w14:paraId="0DAF5A6D" w14:textId="77777777" w:rsidR="00E73D92" w:rsidRPr="00304F74" w:rsidRDefault="00E73D92" w:rsidP="00A25120">
            <w:pPr>
              <w:pStyle w:val="paragraph"/>
              <w:spacing w:before="0" w:beforeAutospacing="0" w:after="0" w:afterAutospacing="0"/>
              <w:ind w:left="360"/>
              <w:jc w:val="both"/>
              <w:textAlignment w:val="baseline"/>
              <w:rPr>
                <w:rFonts w:ascii="Verdana" w:hAnsi="Verdana" w:cs="Arial Hebrew Scholar"/>
                <w:sz w:val="22"/>
                <w:szCs w:val="22"/>
                <w:lang w:val="es-ES" w:eastAsia="en-US"/>
              </w:rPr>
            </w:pPr>
          </w:p>
          <w:p w14:paraId="1B2CBAEE" w14:textId="77777777" w:rsidR="00E73D92" w:rsidRPr="00304F74" w:rsidRDefault="00E73D92" w:rsidP="00A25120">
            <w:pPr>
              <w:pStyle w:val="paragraph"/>
              <w:spacing w:before="0" w:beforeAutospacing="0" w:after="0" w:afterAutospacing="0"/>
              <w:ind w:left="360"/>
              <w:jc w:val="both"/>
              <w:textAlignment w:val="baseline"/>
              <w:rPr>
                <w:rFonts w:ascii="Verdana" w:hAnsi="Verdana" w:cs="Arial Hebrew Scholar"/>
                <w:sz w:val="22"/>
                <w:szCs w:val="22"/>
                <w:lang w:val="es-ES" w:eastAsia="en-US"/>
              </w:rPr>
            </w:pPr>
          </w:p>
        </w:tc>
        <w:tc>
          <w:tcPr>
            <w:tcW w:w="6983" w:type="dxa"/>
          </w:tcPr>
          <w:p w14:paraId="01202481" w14:textId="43A12D9C" w:rsidR="0052402F" w:rsidRPr="00304F74" w:rsidRDefault="003E00B2"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Promocionar una oferta formativa coherente con las necesidades, intereses y expectativas de los servidores que incrementen los índices de participación.</w:t>
            </w:r>
          </w:p>
          <w:p w14:paraId="366E2CD0" w14:textId="77777777" w:rsidR="0052402F" w:rsidRPr="00304F74" w:rsidRDefault="003E00B2"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 xml:space="preserve">Disponer una agenda de entrenamiento, formación y capacitación que se ajuste a las características y estilos de aprendizaje de la población. </w:t>
            </w:r>
          </w:p>
          <w:p w14:paraId="328567DD" w14:textId="77777777" w:rsidR="0052402F" w:rsidRPr="00304F74" w:rsidRDefault="003E00B2"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Coordinar de manera unificada todos los programas de capacitación que se requieren en las diferentes dependencias y subsistemas de gestión que tiene MinCIT.</w:t>
            </w:r>
          </w:p>
          <w:p w14:paraId="1C2C1CAE" w14:textId="77777777" w:rsidR="0052402F" w:rsidRPr="00304F74" w:rsidRDefault="0052402F"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P</w:t>
            </w:r>
            <w:r w:rsidR="003E00B2" w:rsidRPr="00304F74">
              <w:rPr>
                <w:rFonts w:ascii="Verdana" w:hAnsi="Verdana" w:cs="Arial Hebrew Scholar"/>
                <w:sz w:val="22"/>
                <w:szCs w:val="22"/>
                <w:lang w:val="es-ES" w:eastAsia="en-US"/>
              </w:rPr>
              <w:t>romover el desarrollo integral del talento humano con enfoque en el liderazgo, la integridad y la legalidad en la prestación del servicio público.</w:t>
            </w:r>
          </w:p>
          <w:p w14:paraId="5E954A16" w14:textId="77777777" w:rsidR="0052402F" w:rsidRPr="00304F74" w:rsidRDefault="003E00B2"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Fortalecer las habilidades y capacidades de las diferentes dependencias contribuyendo al alcance de metas, al mejoramiento continuo y al aprendizaje organizacional.</w:t>
            </w:r>
          </w:p>
          <w:p w14:paraId="5C887911" w14:textId="75FBF93B" w:rsidR="007B13D6" w:rsidRPr="00304F74" w:rsidRDefault="003E00B2" w:rsidP="005B5371">
            <w:pPr>
              <w:pStyle w:val="paragraph"/>
              <w:numPr>
                <w:ilvl w:val="0"/>
                <w:numId w:val="2"/>
              </w:numPr>
              <w:jc w:val="both"/>
              <w:textAlignment w:val="baseline"/>
              <w:rPr>
                <w:rFonts w:ascii="Verdana" w:hAnsi="Verdana" w:cs="Arial Hebrew Scholar"/>
                <w:sz w:val="22"/>
                <w:szCs w:val="22"/>
                <w:lang w:val="es-ES" w:eastAsia="en-US"/>
              </w:rPr>
            </w:pPr>
            <w:r w:rsidRPr="00304F74">
              <w:rPr>
                <w:rFonts w:ascii="Verdana" w:hAnsi="Verdana" w:cs="Arial Hebrew Scholar"/>
                <w:sz w:val="22"/>
                <w:szCs w:val="22"/>
                <w:lang w:val="es-ES" w:eastAsia="en-US"/>
              </w:rPr>
              <w:t>Evaluar el impacto de los programas de educación corporativa en el desempeño de los servidores y en el alcance de metas de los grupos de trabajo.</w:t>
            </w:r>
          </w:p>
        </w:tc>
      </w:tr>
    </w:tbl>
    <w:p w14:paraId="5768A8A3" w14:textId="77777777" w:rsidR="00DA4DCA" w:rsidRPr="00304F74" w:rsidRDefault="00DA4DCA" w:rsidP="00A25120">
      <w:pPr>
        <w:pStyle w:val="paragraph"/>
        <w:spacing w:before="0" w:beforeAutospacing="0" w:after="0" w:afterAutospacing="0"/>
        <w:ind w:left="360"/>
        <w:jc w:val="both"/>
        <w:textAlignment w:val="baseline"/>
        <w:rPr>
          <w:rFonts w:ascii="Verdana" w:hAnsi="Verdana" w:cs="Arial Hebrew Scholar"/>
          <w:sz w:val="22"/>
          <w:szCs w:val="22"/>
          <w:lang w:val="es-ES" w:eastAsia="en-US"/>
        </w:rPr>
      </w:pPr>
    </w:p>
    <w:p w14:paraId="526486F7" w14:textId="77777777" w:rsidR="0052402F" w:rsidRPr="00304F74" w:rsidRDefault="0052402F" w:rsidP="00A25120">
      <w:pPr>
        <w:pStyle w:val="paragraph"/>
        <w:spacing w:before="0" w:beforeAutospacing="0" w:after="0" w:afterAutospacing="0"/>
        <w:ind w:left="360"/>
        <w:jc w:val="both"/>
        <w:textAlignment w:val="baseline"/>
        <w:rPr>
          <w:rFonts w:ascii="Verdana" w:hAnsi="Verdana" w:cs="Arial Hebrew Scholar"/>
          <w:sz w:val="22"/>
          <w:szCs w:val="22"/>
          <w:lang w:val="es-ES" w:eastAsia="en-US"/>
        </w:rPr>
      </w:pPr>
    </w:p>
    <w:p w14:paraId="7C59FE3A" w14:textId="3C8B7B8D" w:rsidR="007640FE" w:rsidRPr="00304F74" w:rsidRDefault="00A3467E" w:rsidP="008F6DB0">
      <w:pPr>
        <w:pStyle w:val="Ttulo1"/>
        <w:jc w:val="center"/>
        <w:rPr>
          <w:rFonts w:ascii="Verdana" w:hAnsi="Verdana"/>
          <w:b/>
          <w:color w:val="942A43"/>
          <w:sz w:val="24"/>
          <w:szCs w:val="24"/>
        </w:rPr>
      </w:pPr>
      <w:bookmarkStart w:id="4" w:name="_Toc231216525"/>
      <w:r w:rsidRPr="00304F74">
        <w:rPr>
          <w:rFonts w:ascii="Verdana" w:hAnsi="Verdana"/>
          <w:b/>
          <w:color w:val="942A43"/>
          <w:sz w:val="24"/>
          <w:szCs w:val="24"/>
        </w:rPr>
        <w:lastRenderedPageBreak/>
        <w:t xml:space="preserve">III. </w:t>
      </w:r>
      <w:r w:rsidR="007640FE" w:rsidRPr="00304F74">
        <w:rPr>
          <w:rFonts w:ascii="Verdana" w:hAnsi="Verdana"/>
          <w:b/>
          <w:color w:val="942A43"/>
          <w:sz w:val="24"/>
          <w:szCs w:val="24"/>
        </w:rPr>
        <w:t>Alcance</w:t>
      </w:r>
      <w:bookmarkEnd w:id="4"/>
    </w:p>
    <w:p w14:paraId="1A3F39DD" w14:textId="77777777" w:rsidR="007640FE" w:rsidRPr="00304F74" w:rsidRDefault="007640FE" w:rsidP="007640FE">
      <w:pPr>
        <w:rPr>
          <w:rFonts w:ascii="Verdana" w:hAnsi="Verdana"/>
          <w:sz w:val="22"/>
          <w:szCs w:val="22"/>
        </w:rPr>
      </w:pPr>
    </w:p>
    <w:p w14:paraId="3C1BF512" w14:textId="60009775" w:rsidR="007640FE" w:rsidRPr="00304F74" w:rsidRDefault="007B3646" w:rsidP="007640FE">
      <w:pPr>
        <w:jc w:val="both"/>
        <w:rPr>
          <w:rFonts w:ascii="Verdana" w:hAnsi="Verdana"/>
          <w:sz w:val="22"/>
          <w:szCs w:val="22"/>
          <w:lang w:val="es-ES"/>
        </w:rPr>
      </w:pPr>
      <w:r w:rsidRPr="00304F74">
        <w:rPr>
          <w:rFonts w:ascii="Verdana" w:hAnsi="Verdana"/>
          <w:sz w:val="22"/>
          <w:szCs w:val="22"/>
          <w:lang w:val="es-ES"/>
        </w:rPr>
        <w:t>El plan de capacitación inicia con la fase de diseño cuyo punto de partida es el reconocimiento de</w:t>
      </w:r>
      <w:r w:rsidR="000A65C3" w:rsidRPr="00304F74">
        <w:rPr>
          <w:rFonts w:ascii="Verdana" w:hAnsi="Verdana"/>
          <w:sz w:val="22"/>
          <w:szCs w:val="22"/>
          <w:lang w:val="es-ES"/>
        </w:rPr>
        <w:t xml:space="preserve"> necesidades de </w:t>
      </w:r>
      <w:r w:rsidRPr="00304F74">
        <w:rPr>
          <w:rFonts w:ascii="Verdana" w:hAnsi="Verdana"/>
          <w:sz w:val="22"/>
          <w:szCs w:val="22"/>
          <w:lang w:val="es-ES"/>
        </w:rPr>
        <w:t xml:space="preserve">entrenamiento, capacitación y </w:t>
      </w:r>
      <w:r w:rsidR="000A65C3" w:rsidRPr="00304F74">
        <w:rPr>
          <w:rFonts w:ascii="Verdana" w:hAnsi="Verdana"/>
          <w:sz w:val="22"/>
          <w:szCs w:val="22"/>
          <w:lang w:val="es-ES"/>
        </w:rPr>
        <w:t>formación por cada dependencia del Ministerio de Comercio</w:t>
      </w:r>
      <w:r w:rsidR="00657876" w:rsidRPr="00304F74">
        <w:rPr>
          <w:rFonts w:ascii="Verdana" w:hAnsi="Verdana"/>
          <w:sz w:val="22"/>
          <w:szCs w:val="22"/>
          <w:lang w:val="es-ES"/>
        </w:rPr>
        <w:t>,</w:t>
      </w:r>
      <w:r w:rsidR="000A65C3" w:rsidRPr="00304F74">
        <w:rPr>
          <w:rFonts w:ascii="Verdana" w:hAnsi="Verdana"/>
          <w:sz w:val="22"/>
          <w:szCs w:val="22"/>
          <w:lang w:val="es-ES"/>
        </w:rPr>
        <w:t xml:space="preserve"> Industria y </w:t>
      </w:r>
      <w:r w:rsidR="00DF737E" w:rsidRPr="00304F74">
        <w:rPr>
          <w:rFonts w:ascii="Verdana" w:hAnsi="Verdana"/>
          <w:sz w:val="22"/>
          <w:szCs w:val="22"/>
          <w:lang w:val="es-ES"/>
        </w:rPr>
        <w:t>Turismo</w:t>
      </w:r>
      <w:r w:rsidR="000A65C3" w:rsidRPr="00304F74">
        <w:rPr>
          <w:rFonts w:ascii="Verdana" w:hAnsi="Verdana"/>
          <w:sz w:val="22"/>
          <w:szCs w:val="22"/>
          <w:lang w:val="es-ES"/>
        </w:rPr>
        <w:t xml:space="preserve">, y finaliza </w:t>
      </w:r>
      <w:r w:rsidRPr="00304F74">
        <w:rPr>
          <w:rFonts w:ascii="Verdana" w:hAnsi="Verdana"/>
          <w:sz w:val="22"/>
          <w:szCs w:val="22"/>
          <w:lang w:val="es-ES"/>
        </w:rPr>
        <w:t xml:space="preserve">con la evaluación de resultados e impacto del plan. Durante todo el ciclo del proceso del plan de capacitación se aplican los </w:t>
      </w:r>
      <w:r w:rsidR="000A65C3" w:rsidRPr="00304F74">
        <w:rPr>
          <w:rFonts w:ascii="Verdana" w:hAnsi="Verdana"/>
          <w:sz w:val="22"/>
          <w:szCs w:val="22"/>
          <w:lang w:val="es-ES"/>
        </w:rPr>
        <w:t>criterios de equidad e igualdad en el acceso a la capacitación de acuerdo con el Plan Nacional de Formación y Capacitación 2023-2030.</w:t>
      </w:r>
    </w:p>
    <w:p w14:paraId="05CC2036" w14:textId="4E0F9F45" w:rsidR="007640FE" w:rsidRPr="00304F74" w:rsidRDefault="00A3467E" w:rsidP="008F6DB0">
      <w:pPr>
        <w:pStyle w:val="Ttulo1"/>
        <w:jc w:val="center"/>
        <w:rPr>
          <w:rFonts w:ascii="Verdana" w:hAnsi="Verdana"/>
          <w:b/>
          <w:color w:val="942A43"/>
          <w:sz w:val="24"/>
          <w:szCs w:val="24"/>
        </w:rPr>
      </w:pPr>
      <w:bookmarkStart w:id="5" w:name="_Toc231216526"/>
      <w:bookmarkStart w:id="6" w:name="_Hlk188910258"/>
      <w:r w:rsidRPr="00304F74">
        <w:rPr>
          <w:rFonts w:ascii="Verdana" w:hAnsi="Verdana"/>
          <w:b/>
          <w:color w:val="942A43"/>
          <w:sz w:val="24"/>
          <w:szCs w:val="24"/>
        </w:rPr>
        <w:t xml:space="preserve">IV. </w:t>
      </w:r>
      <w:r w:rsidR="007B3646" w:rsidRPr="00304F74">
        <w:rPr>
          <w:rFonts w:ascii="Verdana" w:hAnsi="Verdana"/>
          <w:b/>
          <w:color w:val="942A43"/>
          <w:sz w:val="24"/>
          <w:szCs w:val="24"/>
        </w:rPr>
        <w:t>Antecedentes</w:t>
      </w:r>
      <w:bookmarkEnd w:id="5"/>
    </w:p>
    <w:bookmarkEnd w:id="6"/>
    <w:p w14:paraId="1C243FC0" w14:textId="77777777" w:rsidR="007B3646" w:rsidRPr="00304F74" w:rsidRDefault="007B3646" w:rsidP="007B3646">
      <w:pPr>
        <w:rPr>
          <w:rFonts w:ascii="Verdana" w:hAnsi="Verdana"/>
        </w:rPr>
      </w:pPr>
    </w:p>
    <w:p w14:paraId="7E6AFF59" w14:textId="6F55AD00" w:rsidR="007B3646" w:rsidRPr="00304F74" w:rsidRDefault="007B3646" w:rsidP="007B3646">
      <w:pPr>
        <w:jc w:val="both"/>
        <w:rPr>
          <w:rFonts w:ascii="Verdana" w:hAnsi="Verdana"/>
          <w:sz w:val="22"/>
          <w:szCs w:val="22"/>
          <w:lang w:val="es-ES"/>
        </w:rPr>
      </w:pPr>
      <w:r w:rsidRPr="00304F74">
        <w:rPr>
          <w:rFonts w:ascii="Verdana" w:hAnsi="Verdana"/>
          <w:sz w:val="22"/>
          <w:szCs w:val="22"/>
          <w:lang w:val="es-ES"/>
        </w:rPr>
        <w:t xml:space="preserve">En ese apartado se presentan los elementos de caracterización de variables </w:t>
      </w:r>
      <w:r w:rsidR="00500C56" w:rsidRPr="00304F74">
        <w:rPr>
          <w:rFonts w:ascii="Verdana" w:hAnsi="Verdana"/>
          <w:sz w:val="22"/>
          <w:szCs w:val="22"/>
          <w:lang w:val="es-ES"/>
        </w:rPr>
        <w:t xml:space="preserve">de interés que permiten conocer particularidades de los usuarios destinatarios del proceso de aprendizaje organizacional. Los resultados del </w:t>
      </w:r>
      <w:r w:rsidR="006020F1" w:rsidRPr="00304F74">
        <w:rPr>
          <w:rFonts w:ascii="Verdana" w:hAnsi="Verdana"/>
          <w:sz w:val="22"/>
          <w:szCs w:val="22"/>
          <w:lang w:val="es-ES"/>
        </w:rPr>
        <w:t>PIC</w:t>
      </w:r>
      <w:r w:rsidR="00500C56" w:rsidRPr="00304F74">
        <w:rPr>
          <w:rFonts w:ascii="Verdana" w:hAnsi="Verdana"/>
          <w:sz w:val="22"/>
          <w:szCs w:val="22"/>
          <w:lang w:val="es-ES"/>
        </w:rPr>
        <w:t xml:space="preserve"> 2024 y el reconocimiento de necesidades de capacitación producto de las encuestas, consultas e indagaciones realizadas. </w:t>
      </w:r>
    </w:p>
    <w:p w14:paraId="157B5FB5" w14:textId="77777777" w:rsidR="00500C56" w:rsidRPr="00304F74" w:rsidRDefault="00500C56" w:rsidP="007B3646">
      <w:pPr>
        <w:jc w:val="both"/>
        <w:rPr>
          <w:rFonts w:ascii="Verdana" w:hAnsi="Verdana"/>
          <w:sz w:val="22"/>
          <w:szCs w:val="22"/>
          <w:lang w:val="es-ES"/>
        </w:rPr>
      </w:pPr>
    </w:p>
    <w:p w14:paraId="3655C1CE" w14:textId="6A8C8E71" w:rsidR="00500C56" w:rsidRPr="00304F74" w:rsidRDefault="00500C56" w:rsidP="00625663">
      <w:pPr>
        <w:pStyle w:val="Ttulo2"/>
        <w:rPr>
          <w:rFonts w:ascii="Verdana" w:hAnsi="Verdana"/>
          <w:color w:val="auto"/>
          <w:sz w:val="22"/>
          <w:szCs w:val="22"/>
        </w:rPr>
      </w:pPr>
      <w:bookmarkStart w:id="7" w:name="_Toc231216527"/>
      <w:r w:rsidRPr="00304F74">
        <w:rPr>
          <w:rFonts w:ascii="Verdana" w:hAnsi="Verdana"/>
          <w:color w:val="auto"/>
          <w:sz w:val="22"/>
          <w:szCs w:val="22"/>
        </w:rPr>
        <w:t xml:space="preserve">4. </w:t>
      </w:r>
      <w:r w:rsidR="006020F1" w:rsidRPr="00304F74">
        <w:rPr>
          <w:rFonts w:ascii="Verdana" w:hAnsi="Verdana"/>
          <w:color w:val="auto"/>
          <w:sz w:val="22"/>
          <w:szCs w:val="22"/>
        </w:rPr>
        <w:t>1 Caracterización</w:t>
      </w:r>
      <w:r w:rsidRPr="00304F74">
        <w:rPr>
          <w:rFonts w:ascii="Verdana" w:hAnsi="Verdana"/>
          <w:color w:val="auto"/>
          <w:sz w:val="22"/>
          <w:szCs w:val="22"/>
        </w:rPr>
        <w:t xml:space="preserve"> de variables de aprendizaje</w:t>
      </w:r>
      <w:bookmarkEnd w:id="7"/>
      <w:r w:rsidRPr="00304F74">
        <w:rPr>
          <w:rFonts w:ascii="Verdana" w:hAnsi="Verdana"/>
          <w:color w:val="auto"/>
          <w:sz w:val="22"/>
          <w:szCs w:val="22"/>
        </w:rPr>
        <w:t xml:space="preserve"> </w:t>
      </w:r>
    </w:p>
    <w:p w14:paraId="689F944D" w14:textId="77777777" w:rsidR="006020F1" w:rsidRPr="00304F74" w:rsidRDefault="006020F1" w:rsidP="007B3646">
      <w:pPr>
        <w:jc w:val="both"/>
        <w:rPr>
          <w:rFonts w:ascii="Verdana" w:hAnsi="Verdana"/>
          <w:sz w:val="22"/>
          <w:szCs w:val="22"/>
          <w:lang w:val="es-ES"/>
        </w:rPr>
      </w:pPr>
    </w:p>
    <w:p w14:paraId="74125F2E" w14:textId="500B03D4" w:rsidR="006020F1" w:rsidRPr="00304F74" w:rsidRDefault="00A21CD2" w:rsidP="00625663">
      <w:pPr>
        <w:pStyle w:val="Ttulo3"/>
        <w:rPr>
          <w:rFonts w:ascii="Verdana" w:hAnsi="Verdana" w:cstheme="minorHAnsi"/>
          <w:color w:val="auto"/>
          <w:sz w:val="22"/>
          <w:szCs w:val="22"/>
        </w:rPr>
      </w:pPr>
      <w:bookmarkStart w:id="8" w:name="_Toc231216528"/>
      <w:r w:rsidRPr="00304F74">
        <w:rPr>
          <w:rFonts w:ascii="Verdana" w:hAnsi="Verdana" w:cstheme="minorHAnsi"/>
          <w:color w:val="auto"/>
          <w:sz w:val="22"/>
          <w:szCs w:val="22"/>
        </w:rPr>
        <w:t xml:space="preserve">4.1.1 </w:t>
      </w:r>
      <w:r w:rsidR="006020F1" w:rsidRPr="00304F74">
        <w:rPr>
          <w:rFonts w:ascii="Verdana" w:hAnsi="Verdana" w:cstheme="minorHAnsi"/>
          <w:color w:val="auto"/>
          <w:sz w:val="22"/>
          <w:szCs w:val="22"/>
        </w:rPr>
        <w:t>Genero:</w:t>
      </w:r>
      <w:bookmarkEnd w:id="8"/>
      <w:r w:rsidR="006020F1" w:rsidRPr="00304F74">
        <w:rPr>
          <w:rFonts w:ascii="Verdana" w:hAnsi="Verdana" w:cstheme="minorHAnsi"/>
          <w:color w:val="auto"/>
          <w:sz w:val="22"/>
          <w:szCs w:val="22"/>
        </w:rPr>
        <w:t xml:space="preserve"> </w:t>
      </w:r>
    </w:p>
    <w:p w14:paraId="4CFB0ACF" w14:textId="77777777" w:rsidR="006020F1" w:rsidRPr="00304F74" w:rsidRDefault="006020F1" w:rsidP="007B3646">
      <w:pPr>
        <w:jc w:val="both"/>
        <w:rPr>
          <w:rFonts w:ascii="Verdana" w:hAnsi="Verdana"/>
          <w:sz w:val="22"/>
          <w:szCs w:val="22"/>
          <w:lang w:val="es-ES"/>
        </w:rPr>
      </w:pPr>
    </w:p>
    <w:p w14:paraId="3F6036AD" w14:textId="678DFCBC" w:rsidR="006020F1" w:rsidRPr="00304F74" w:rsidRDefault="006020F1" w:rsidP="007B3646">
      <w:pPr>
        <w:jc w:val="both"/>
        <w:rPr>
          <w:rFonts w:ascii="Verdana" w:hAnsi="Verdana"/>
          <w:b/>
          <w:bCs/>
          <w:sz w:val="22"/>
          <w:szCs w:val="22"/>
          <w:lang w:val="es-ES"/>
        </w:rPr>
      </w:pPr>
      <w:r w:rsidRPr="00304F74">
        <w:rPr>
          <w:rFonts w:ascii="Verdana" w:hAnsi="Verdana"/>
          <w:sz w:val="22"/>
          <w:szCs w:val="22"/>
          <w:lang w:val="es-ES"/>
        </w:rPr>
        <w:t xml:space="preserve">La planta de personal del ministerio está compuesta por 410 personas a corte diciembre 31 de 2024. </w:t>
      </w:r>
      <w:r w:rsidRPr="00304F74">
        <w:rPr>
          <w:rFonts w:ascii="Verdana" w:hAnsi="Verdana"/>
          <w:b/>
          <w:bCs/>
          <w:sz w:val="22"/>
          <w:szCs w:val="22"/>
          <w:lang w:val="es-ES"/>
        </w:rPr>
        <w:t xml:space="preserve"> </w:t>
      </w:r>
      <w:r w:rsidRPr="00304F74">
        <w:rPr>
          <w:rFonts w:ascii="Verdana" w:hAnsi="Verdana"/>
          <w:sz w:val="22"/>
          <w:szCs w:val="22"/>
          <w:lang w:val="es-ES"/>
        </w:rPr>
        <w:t xml:space="preserve">Mujeres 228 (56%) y Hombres 182 (44%).  Esta misma variable en los participantes presenta los siguientes resultados: </w:t>
      </w:r>
    </w:p>
    <w:p w14:paraId="3DB44A5A" w14:textId="77777777" w:rsidR="006020F1" w:rsidRPr="00304F74" w:rsidRDefault="006020F1" w:rsidP="007B3646">
      <w:pPr>
        <w:jc w:val="both"/>
        <w:rPr>
          <w:rFonts w:ascii="Verdana" w:hAnsi="Verdana"/>
          <w:sz w:val="22"/>
          <w:szCs w:val="22"/>
          <w:lang w:val="es-ES"/>
        </w:rPr>
      </w:pPr>
    </w:p>
    <w:p w14:paraId="5EE9A0DC" w14:textId="7368CFE2" w:rsidR="007B3646" w:rsidRPr="00304F74" w:rsidRDefault="006020F1" w:rsidP="00D579BB">
      <w:pPr>
        <w:jc w:val="center"/>
        <w:rPr>
          <w:rFonts w:ascii="Verdana" w:hAnsi="Verdana"/>
          <w:sz w:val="22"/>
          <w:szCs w:val="22"/>
          <w:lang w:val="es-ES"/>
        </w:rPr>
      </w:pPr>
      <w:r w:rsidRPr="00304F74">
        <w:rPr>
          <w:rFonts w:ascii="Verdana" w:hAnsi="Verdana"/>
          <w:noProof/>
          <w:sz w:val="22"/>
          <w:szCs w:val="22"/>
          <w:lang w:eastAsia="es-CO"/>
        </w:rPr>
        <w:drawing>
          <wp:inline distT="0" distB="0" distL="0" distR="0" wp14:anchorId="16FC16A0" wp14:editId="779F36F6">
            <wp:extent cx="2839637" cy="2084050"/>
            <wp:effectExtent l="19050" t="19050" r="18415" b="12065"/>
            <wp:docPr id="1763453723"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3453723" name=""/>
                    <pic:cNvPicPr/>
                  </pic:nvPicPr>
                  <pic:blipFill rotWithShape="1">
                    <a:blip r:embed="rId13"/>
                    <a:srcRect t="2090"/>
                    <a:stretch/>
                  </pic:blipFill>
                  <pic:spPr bwMode="auto">
                    <a:xfrm>
                      <a:off x="0" y="0"/>
                      <a:ext cx="2866607" cy="2103844"/>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2C770891" w14:textId="77777777" w:rsidR="007B3646" w:rsidRPr="00304F74" w:rsidRDefault="007B3646" w:rsidP="007B3646">
      <w:pPr>
        <w:rPr>
          <w:rFonts w:ascii="Verdana" w:hAnsi="Verdana"/>
        </w:rPr>
      </w:pPr>
    </w:p>
    <w:p w14:paraId="39CB67E1" w14:textId="5434EEF2" w:rsidR="00625663" w:rsidRPr="00304F74" w:rsidRDefault="006020F1" w:rsidP="00A21CD2">
      <w:pPr>
        <w:jc w:val="both"/>
        <w:rPr>
          <w:rFonts w:ascii="Verdana" w:hAnsi="Verdana" w:cstheme="minorHAnsi"/>
          <w:sz w:val="22"/>
          <w:szCs w:val="22"/>
        </w:rPr>
      </w:pPr>
      <w:r w:rsidRPr="00304F74">
        <w:rPr>
          <w:rFonts w:ascii="Verdana" w:hAnsi="Verdana" w:cstheme="minorHAnsi"/>
          <w:sz w:val="22"/>
          <w:szCs w:val="22"/>
        </w:rPr>
        <w:t xml:space="preserve">Se observa que la proporción de mujeres que participa en los procesos de capacitación </w:t>
      </w:r>
      <w:r w:rsidR="00ED2604" w:rsidRPr="00304F74">
        <w:rPr>
          <w:rFonts w:ascii="Verdana" w:hAnsi="Verdana" w:cstheme="minorHAnsi"/>
          <w:sz w:val="22"/>
          <w:szCs w:val="22"/>
        </w:rPr>
        <w:t>es aún</w:t>
      </w:r>
      <w:r w:rsidR="00A21CD2" w:rsidRPr="00304F74">
        <w:rPr>
          <w:rFonts w:ascii="Verdana" w:hAnsi="Verdana" w:cstheme="minorHAnsi"/>
          <w:sz w:val="22"/>
          <w:szCs w:val="22"/>
        </w:rPr>
        <w:t xml:space="preserve"> mayor que en la proporción </w:t>
      </w:r>
      <w:r w:rsidR="005D1677" w:rsidRPr="00304F74">
        <w:rPr>
          <w:rFonts w:ascii="Verdana" w:hAnsi="Verdana" w:cstheme="minorHAnsi"/>
          <w:sz w:val="22"/>
          <w:szCs w:val="22"/>
        </w:rPr>
        <w:t xml:space="preserve">en la distribución de la población </w:t>
      </w:r>
      <w:r w:rsidR="005D1677" w:rsidRPr="00304F74">
        <w:rPr>
          <w:rFonts w:ascii="Verdana" w:hAnsi="Verdana" w:cstheme="minorHAnsi"/>
          <w:sz w:val="22"/>
          <w:szCs w:val="22"/>
        </w:rPr>
        <w:lastRenderedPageBreak/>
        <w:t>general del ministerio</w:t>
      </w:r>
      <w:r w:rsidR="00A21CD2" w:rsidRPr="00304F74">
        <w:rPr>
          <w:rFonts w:ascii="Verdana" w:hAnsi="Verdana" w:cstheme="minorHAnsi"/>
          <w:sz w:val="22"/>
          <w:szCs w:val="22"/>
        </w:rPr>
        <w:t>. Es importante explorar causas de participación y motivación por el proceso de aprendizaje abordando un enfoque de género</w:t>
      </w:r>
      <w:r w:rsidR="005D1677" w:rsidRPr="00304F74">
        <w:rPr>
          <w:rFonts w:ascii="Verdana" w:hAnsi="Verdana" w:cstheme="minorHAnsi"/>
          <w:sz w:val="22"/>
          <w:szCs w:val="22"/>
        </w:rPr>
        <w:t>.</w:t>
      </w:r>
    </w:p>
    <w:p w14:paraId="47D43CA3" w14:textId="77777777" w:rsidR="00625663" w:rsidRPr="00304F74" w:rsidRDefault="00625663" w:rsidP="00A21CD2">
      <w:pPr>
        <w:jc w:val="both"/>
        <w:rPr>
          <w:rFonts w:ascii="Verdana" w:hAnsi="Verdana" w:cstheme="minorHAnsi"/>
          <w:sz w:val="22"/>
          <w:szCs w:val="22"/>
        </w:rPr>
      </w:pPr>
    </w:p>
    <w:p w14:paraId="60D9BAEB" w14:textId="4C3C1E28" w:rsidR="00A21CD2" w:rsidRPr="00304F74" w:rsidRDefault="00A21CD2" w:rsidP="00625663">
      <w:pPr>
        <w:pStyle w:val="Ttulo3"/>
        <w:rPr>
          <w:rFonts w:ascii="Verdana" w:hAnsi="Verdana"/>
          <w:color w:val="auto"/>
          <w:sz w:val="22"/>
          <w:szCs w:val="22"/>
        </w:rPr>
      </w:pPr>
      <w:bookmarkStart w:id="9" w:name="_Toc231216529"/>
      <w:r w:rsidRPr="00304F74">
        <w:rPr>
          <w:rFonts w:ascii="Verdana" w:hAnsi="Verdana"/>
          <w:color w:val="auto"/>
          <w:sz w:val="22"/>
          <w:szCs w:val="22"/>
        </w:rPr>
        <w:t>4.1.2 Escolaridad</w:t>
      </w:r>
      <w:bookmarkEnd w:id="9"/>
    </w:p>
    <w:p w14:paraId="275267E8" w14:textId="77777777" w:rsidR="00A21CD2" w:rsidRPr="00304F74" w:rsidRDefault="00A21CD2" w:rsidP="00A21CD2">
      <w:pPr>
        <w:jc w:val="both"/>
        <w:rPr>
          <w:rFonts w:ascii="Verdana" w:hAnsi="Verdana" w:cstheme="minorHAnsi"/>
          <w:sz w:val="22"/>
          <w:szCs w:val="22"/>
        </w:rPr>
      </w:pPr>
    </w:p>
    <w:p w14:paraId="4CA84DB6" w14:textId="6FBA21B8" w:rsidR="00625663" w:rsidRPr="00304F74" w:rsidRDefault="00625663" w:rsidP="007A631A">
      <w:pPr>
        <w:jc w:val="center"/>
        <w:rPr>
          <w:rFonts w:ascii="Verdana" w:hAnsi="Verdana" w:cstheme="minorHAnsi"/>
          <w:sz w:val="22"/>
          <w:szCs w:val="22"/>
        </w:rPr>
      </w:pPr>
      <w:r w:rsidRPr="00304F74">
        <w:rPr>
          <w:rFonts w:ascii="Verdana" w:hAnsi="Verdana" w:cstheme="minorHAnsi"/>
          <w:noProof/>
          <w:sz w:val="22"/>
          <w:szCs w:val="22"/>
          <w:lang w:eastAsia="es-CO"/>
        </w:rPr>
        <w:drawing>
          <wp:inline distT="0" distB="0" distL="0" distR="0" wp14:anchorId="28953DA2" wp14:editId="1267B60E">
            <wp:extent cx="3348111" cy="1921565"/>
            <wp:effectExtent l="0" t="0" r="5080" b="0"/>
            <wp:docPr id="88139293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366147" cy="1931916"/>
                    </a:xfrm>
                    <a:prstGeom prst="rect">
                      <a:avLst/>
                    </a:prstGeom>
                    <a:noFill/>
                  </pic:spPr>
                </pic:pic>
              </a:graphicData>
            </a:graphic>
          </wp:inline>
        </w:drawing>
      </w:r>
    </w:p>
    <w:p w14:paraId="2E1D476F" w14:textId="77777777" w:rsidR="00625663" w:rsidRPr="00304F74" w:rsidRDefault="00625663" w:rsidP="00A21CD2">
      <w:pPr>
        <w:jc w:val="both"/>
        <w:rPr>
          <w:rFonts w:ascii="Verdana" w:hAnsi="Verdana" w:cstheme="minorHAnsi"/>
          <w:sz w:val="22"/>
          <w:szCs w:val="22"/>
        </w:rPr>
      </w:pPr>
    </w:p>
    <w:p w14:paraId="1B5BFE44" w14:textId="6618FDFD" w:rsidR="00A21CD2" w:rsidRPr="00304F74" w:rsidRDefault="00625663" w:rsidP="00A21CD2">
      <w:pPr>
        <w:jc w:val="both"/>
        <w:rPr>
          <w:rFonts w:ascii="Verdana" w:hAnsi="Verdana" w:cstheme="minorHAnsi"/>
          <w:sz w:val="22"/>
          <w:szCs w:val="22"/>
        </w:rPr>
      </w:pPr>
      <w:r w:rsidRPr="00304F74">
        <w:rPr>
          <w:rFonts w:ascii="Verdana" w:hAnsi="Verdana" w:cstheme="minorHAnsi"/>
          <w:sz w:val="22"/>
          <w:szCs w:val="22"/>
        </w:rPr>
        <w:t xml:space="preserve">El 52% de la población ha alcanzado el nivel de formación posgradual mientras que un 21% adicional cuenta con formación posgradual, por lo que el 73% tiene experiencia en procesos de aprendizaje en los formatos y metodologías propios de la educación superior. Un 13 % en contraste cuenta con formación de bachiller por lo que es importante tener en cuenta esta distribución asociada a la de nivel jerárquico para la construcción de aprendizajes complejos. </w:t>
      </w:r>
    </w:p>
    <w:p w14:paraId="3761B2B1" w14:textId="77777777" w:rsidR="007B3646" w:rsidRPr="00304F74" w:rsidRDefault="007B3646" w:rsidP="007B3646">
      <w:pPr>
        <w:rPr>
          <w:rFonts w:ascii="Verdana" w:hAnsi="Verdana"/>
        </w:rPr>
      </w:pPr>
    </w:p>
    <w:p w14:paraId="46560C53" w14:textId="0D1F071C" w:rsidR="005D1677" w:rsidRPr="00304F74" w:rsidRDefault="00625663" w:rsidP="005D1677">
      <w:pPr>
        <w:pStyle w:val="Ttulo3"/>
        <w:rPr>
          <w:rFonts w:ascii="Verdana" w:hAnsi="Verdana"/>
          <w:color w:val="auto"/>
          <w:sz w:val="22"/>
          <w:szCs w:val="22"/>
        </w:rPr>
      </w:pPr>
      <w:bookmarkStart w:id="10" w:name="_Toc231216530"/>
      <w:r w:rsidRPr="00304F74">
        <w:rPr>
          <w:rFonts w:ascii="Verdana" w:hAnsi="Verdana"/>
          <w:color w:val="auto"/>
          <w:sz w:val="22"/>
          <w:szCs w:val="22"/>
        </w:rPr>
        <w:t xml:space="preserve">4.1.3 Nivel </w:t>
      </w:r>
      <w:r w:rsidR="005D1677" w:rsidRPr="00304F74">
        <w:rPr>
          <w:rFonts w:ascii="Verdana" w:hAnsi="Verdana"/>
          <w:color w:val="auto"/>
          <w:sz w:val="22"/>
          <w:szCs w:val="22"/>
        </w:rPr>
        <w:t>Jerárquico</w:t>
      </w:r>
      <w:bookmarkEnd w:id="10"/>
    </w:p>
    <w:p w14:paraId="75F6D028" w14:textId="77777777" w:rsidR="005D1677" w:rsidRPr="00304F74" w:rsidRDefault="005D1677" w:rsidP="007B3646">
      <w:pPr>
        <w:rPr>
          <w:rFonts w:ascii="Verdana" w:hAnsi="Verdana"/>
        </w:rPr>
      </w:pPr>
    </w:p>
    <w:p w14:paraId="47F7613C" w14:textId="77777777" w:rsidR="005D1677" w:rsidRPr="00304F74" w:rsidRDefault="005D1677" w:rsidP="007B3646">
      <w:pPr>
        <w:rPr>
          <w:rFonts w:ascii="Verdana" w:hAnsi="Verdana"/>
        </w:rPr>
      </w:pPr>
    </w:p>
    <w:p w14:paraId="77C1C89F" w14:textId="188792EA" w:rsidR="007B3646" w:rsidRPr="00304F74" w:rsidRDefault="00625663" w:rsidP="007A631A">
      <w:pPr>
        <w:jc w:val="center"/>
        <w:rPr>
          <w:rFonts w:ascii="Verdana" w:hAnsi="Verdana"/>
        </w:rPr>
      </w:pPr>
      <w:r w:rsidRPr="00304F74">
        <w:rPr>
          <w:rFonts w:ascii="Verdana" w:hAnsi="Verdana"/>
          <w:noProof/>
          <w:lang w:eastAsia="es-CO"/>
        </w:rPr>
        <w:drawing>
          <wp:inline distT="0" distB="0" distL="0" distR="0" wp14:anchorId="241BEB42" wp14:editId="52BF9570">
            <wp:extent cx="3713480" cy="1793631"/>
            <wp:effectExtent l="0" t="0" r="1270" b="16510"/>
            <wp:docPr id="632962638" name="Gráfico 1">
              <a:extLst xmlns:a="http://schemas.openxmlformats.org/drawingml/2006/main">
                <a:ext uri="{FF2B5EF4-FFF2-40B4-BE49-F238E27FC236}">
                  <a16:creationId xmlns:a16="http://schemas.microsoft.com/office/drawing/2014/main" id="{DF73930D-28D2-BBCC-AC8F-383FE0F551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3FDD7707" w14:textId="77777777" w:rsidR="007B3646" w:rsidRPr="00304F74" w:rsidRDefault="007B3646" w:rsidP="007B3646">
      <w:pPr>
        <w:rPr>
          <w:rFonts w:ascii="Verdana" w:hAnsi="Verdana"/>
        </w:rPr>
      </w:pPr>
    </w:p>
    <w:p w14:paraId="6E069E66" w14:textId="763044E6" w:rsidR="007B3646" w:rsidRPr="00304F74" w:rsidRDefault="00797D4A" w:rsidP="007B3646">
      <w:pPr>
        <w:rPr>
          <w:rFonts w:ascii="Verdana" w:hAnsi="Verdana"/>
          <w:sz w:val="22"/>
          <w:szCs w:val="22"/>
        </w:rPr>
      </w:pPr>
      <w:r w:rsidRPr="00304F74">
        <w:rPr>
          <w:rFonts w:ascii="Verdana" w:hAnsi="Verdana"/>
          <w:sz w:val="22"/>
          <w:szCs w:val="22"/>
        </w:rPr>
        <w:t>Esta información permite precisar aspectos para el diseño de programas por niveles de conocimiento que atiendan a las necesidades por nivel jerárquico.</w:t>
      </w:r>
    </w:p>
    <w:p w14:paraId="2F6277B6" w14:textId="77777777" w:rsidR="00797D4A" w:rsidRPr="00304F74" w:rsidRDefault="00797D4A" w:rsidP="007B3646">
      <w:pPr>
        <w:rPr>
          <w:rFonts w:ascii="Verdana" w:hAnsi="Verdana"/>
          <w:sz w:val="22"/>
          <w:szCs w:val="22"/>
        </w:rPr>
      </w:pPr>
    </w:p>
    <w:p w14:paraId="4F982250" w14:textId="6BD9191E" w:rsidR="007B3646" w:rsidRPr="00304F74" w:rsidRDefault="00625663" w:rsidP="00ED2604">
      <w:pPr>
        <w:pStyle w:val="Ttulo3"/>
        <w:rPr>
          <w:rFonts w:ascii="Verdana" w:hAnsi="Verdana"/>
          <w:color w:val="000000" w:themeColor="text1"/>
        </w:rPr>
      </w:pPr>
      <w:bookmarkStart w:id="11" w:name="_Toc231216531"/>
      <w:r w:rsidRPr="00304F74">
        <w:rPr>
          <w:rFonts w:ascii="Verdana" w:hAnsi="Verdana"/>
          <w:color w:val="000000" w:themeColor="text1"/>
        </w:rPr>
        <w:lastRenderedPageBreak/>
        <w:t>4.2 Evaluación de resultados 2024</w:t>
      </w:r>
      <w:bookmarkEnd w:id="11"/>
      <w:r w:rsidRPr="00304F74">
        <w:rPr>
          <w:rFonts w:ascii="Verdana" w:hAnsi="Verdana"/>
          <w:color w:val="000000" w:themeColor="text1"/>
        </w:rPr>
        <w:t xml:space="preserve"> </w:t>
      </w:r>
    </w:p>
    <w:p w14:paraId="24608481" w14:textId="77777777" w:rsidR="00625663" w:rsidRPr="00304F74" w:rsidRDefault="00625663" w:rsidP="00625663">
      <w:pPr>
        <w:rPr>
          <w:rFonts w:ascii="Verdana" w:hAnsi="Verdana"/>
        </w:rPr>
      </w:pPr>
    </w:p>
    <w:p w14:paraId="44148BC0" w14:textId="24577DBD" w:rsidR="00797D4A" w:rsidRPr="00304F74" w:rsidRDefault="002B5F15" w:rsidP="00625663">
      <w:pPr>
        <w:rPr>
          <w:rFonts w:ascii="Verdana" w:hAnsi="Verdana"/>
        </w:rPr>
      </w:pPr>
      <w:r w:rsidRPr="00304F74">
        <w:rPr>
          <w:rFonts w:ascii="Verdana" w:hAnsi="Verdana"/>
          <w:sz w:val="22"/>
          <w:szCs w:val="22"/>
        </w:rPr>
        <w:t>La siguiente tabla de indicadores da cuanta de los resultados de las actividades académicas del PIC durante al año anterior</w:t>
      </w:r>
      <w:r w:rsidR="002B2C83">
        <w:rPr>
          <w:rFonts w:ascii="Verdana" w:hAnsi="Verdana"/>
          <w:sz w:val="22"/>
          <w:szCs w:val="22"/>
        </w:rPr>
        <w:t>.</w:t>
      </w:r>
    </w:p>
    <w:p w14:paraId="1F779D62" w14:textId="77777777" w:rsidR="002B5F15" w:rsidRPr="00304F74" w:rsidRDefault="002B5F15" w:rsidP="00625663">
      <w:pPr>
        <w:rPr>
          <w:rFonts w:ascii="Verdana" w:hAnsi="Verdana"/>
        </w:rPr>
      </w:pPr>
    </w:p>
    <w:tbl>
      <w:tblPr>
        <w:tblStyle w:val="Tablaconcuadrcula"/>
        <w:tblW w:w="0" w:type="auto"/>
        <w:tblLook w:val="04A0" w:firstRow="1" w:lastRow="0" w:firstColumn="1" w:lastColumn="0" w:noHBand="0" w:noVBand="1"/>
      </w:tblPr>
      <w:tblGrid>
        <w:gridCol w:w="2897"/>
        <w:gridCol w:w="1434"/>
        <w:gridCol w:w="4497"/>
      </w:tblGrid>
      <w:tr w:rsidR="002B5F15" w:rsidRPr="00304F74" w14:paraId="421F1F9C" w14:textId="77777777" w:rsidTr="008F6DB0">
        <w:tc>
          <w:tcPr>
            <w:tcW w:w="2942" w:type="dxa"/>
            <w:shd w:val="clear" w:color="auto" w:fill="C00000"/>
          </w:tcPr>
          <w:p w14:paraId="38B44381" w14:textId="289B22FE" w:rsidR="002B5F15" w:rsidRPr="00304F74" w:rsidRDefault="008F6DB0" w:rsidP="008F6DB0">
            <w:pPr>
              <w:jc w:val="center"/>
              <w:rPr>
                <w:rFonts w:ascii="Verdana" w:hAnsi="Verdana"/>
                <w:b/>
                <w:bCs/>
                <w:sz w:val="18"/>
                <w:szCs w:val="18"/>
              </w:rPr>
            </w:pPr>
            <w:r w:rsidRPr="00304F74">
              <w:rPr>
                <w:rFonts w:ascii="Verdana" w:hAnsi="Verdana"/>
                <w:b/>
                <w:bCs/>
                <w:sz w:val="18"/>
                <w:szCs w:val="18"/>
              </w:rPr>
              <w:t>INDICADOR</w:t>
            </w:r>
          </w:p>
        </w:tc>
        <w:tc>
          <w:tcPr>
            <w:tcW w:w="1306" w:type="dxa"/>
            <w:shd w:val="clear" w:color="auto" w:fill="C00000"/>
          </w:tcPr>
          <w:p w14:paraId="768E8F11" w14:textId="7926B34C" w:rsidR="002B5F15" w:rsidRPr="00304F74" w:rsidRDefault="008F6DB0" w:rsidP="008F6DB0">
            <w:pPr>
              <w:jc w:val="center"/>
              <w:rPr>
                <w:rFonts w:ascii="Verdana" w:hAnsi="Verdana"/>
                <w:b/>
                <w:bCs/>
                <w:sz w:val="18"/>
                <w:szCs w:val="18"/>
              </w:rPr>
            </w:pPr>
            <w:r w:rsidRPr="00304F74">
              <w:rPr>
                <w:rFonts w:ascii="Verdana" w:hAnsi="Verdana"/>
                <w:b/>
                <w:bCs/>
                <w:sz w:val="18"/>
                <w:szCs w:val="18"/>
              </w:rPr>
              <w:t>RESULTADO</w:t>
            </w:r>
          </w:p>
        </w:tc>
        <w:tc>
          <w:tcPr>
            <w:tcW w:w="4580" w:type="dxa"/>
            <w:shd w:val="clear" w:color="auto" w:fill="C00000"/>
          </w:tcPr>
          <w:p w14:paraId="56136BE5" w14:textId="4F520A2C" w:rsidR="002B5F15" w:rsidRPr="00304F74" w:rsidRDefault="008F6DB0" w:rsidP="008F6DB0">
            <w:pPr>
              <w:jc w:val="center"/>
              <w:rPr>
                <w:rFonts w:ascii="Verdana" w:hAnsi="Verdana"/>
                <w:b/>
                <w:bCs/>
                <w:sz w:val="18"/>
                <w:szCs w:val="18"/>
              </w:rPr>
            </w:pPr>
            <w:r w:rsidRPr="00304F74">
              <w:rPr>
                <w:rFonts w:ascii="Verdana" w:hAnsi="Verdana"/>
                <w:b/>
                <w:bCs/>
                <w:sz w:val="18"/>
                <w:szCs w:val="18"/>
              </w:rPr>
              <w:t>JUSTIFICACIÓN</w:t>
            </w:r>
          </w:p>
        </w:tc>
      </w:tr>
      <w:tr w:rsidR="002B5F15" w:rsidRPr="00304F74" w14:paraId="12A70181" w14:textId="77777777" w:rsidTr="002D4337">
        <w:tc>
          <w:tcPr>
            <w:tcW w:w="2942" w:type="dxa"/>
          </w:tcPr>
          <w:p w14:paraId="3F0C8155" w14:textId="56B84660" w:rsidR="002B5F15" w:rsidRPr="00304F74" w:rsidRDefault="002B5F15" w:rsidP="00625663">
            <w:pPr>
              <w:rPr>
                <w:rFonts w:ascii="Verdana" w:hAnsi="Verdana"/>
                <w:sz w:val="18"/>
                <w:szCs w:val="18"/>
              </w:rPr>
            </w:pPr>
            <w:r w:rsidRPr="00304F74">
              <w:rPr>
                <w:rFonts w:ascii="Verdana" w:hAnsi="Verdana"/>
                <w:sz w:val="18"/>
                <w:szCs w:val="18"/>
              </w:rPr>
              <w:t>Cumplimiento</w:t>
            </w:r>
          </w:p>
        </w:tc>
        <w:tc>
          <w:tcPr>
            <w:tcW w:w="1306" w:type="dxa"/>
          </w:tcPr>
          <w:p w14:paraId="5DCA75AA" w14:textId="2FCCB3E7" w:rsidR="002B5F15" w:rsidRPr="00304F74" w:rsidRDefault="002B5F15" w:rsidP="00625663">
            <w:pPr>
              <w:rPr>
                <w:rFonts w:ascii="Verdana" w:hAnsi="Verdana"/>
                <w:sz w:val="18"/>
                <w:szCs w:val="18"/>
              </w:rPr>
            </w:pPr>
            <w:r w:rsidRPr="00304F74">
              <w:rPr>
                <w:rFonts w:ascii="Verdana" w:hAnsi="Verdana"/>
                <w:sz w:val="18"/>
                <w:szCs w:val="18"/>
              </w:rPr>
              <w:t>100%</w:t>
            </w:r>
          </w:p>
        </w:tc>
        <w:tc>
          <w:tcPr>
            <w:tcW w:w="4580" w:type="dxa"/>
          </w:tcPr>
          <w:p w14:paraId="3B10E827" w14:textId="7046F21D" w:rsidR="002B5F15" w:rsidRPr="00304F74" w:rsidRDefault="002B5F15" w:rsidP="00625663">
            <w:pPr>
              <w:rPr>
                <w:rFonts w:ascii="Verdana" w:hAnsi="Verdana"/>
                <w:sz w:val="18"/>
                <w:szCs w:val="18"/>
              </w:rPr>
            </w:pPr>
            <w:r w:rsidRPr="00304F74">
              <w:rPr>
                <w:rFonts w:ascii="Verdana" w:hAnsi="Verdana"/>
                <w:sz w:val="18"/>
                <w:szCs w:val="18"/>
              </w:rPr>
              <w:t>Se realizaron las 35 actividades planificadas</w:t>
            </w:r>
          </w:p>
        </w:tc>
      </w:tr>
      <w:tr w:rsidR="002B5F15" w:rsidRPr="00304F74" w14:paraId="1151593C" w14:textId="77777777" w:rsidTr="002D4337">
        <w:tc>
          <w:tcPr>
            <w:tcW w:w="2942" w:type="dxa"/>
          </w:tcPr>
          <w:p w14:paraId="2BF16378" w14:textId="4BE9195C" w:rsidR="002B5F15" w:rsidRPr="00304F74" w:rsidRDefault="002B5F15" w:rsidP="00625663">
            <w:pPr>
              <w:rPr>
                <w:rFonts w:ascii="Verdana" w:hAnsi="Verdana"/>
                <w:sz w:val="18"/>
                <w:szCs w:val="18"/>
              </w:rPr>
            </w:pPr>
            <w:r w:rsidRPr="00304F74">
              <w:rPr>
                <w:rFonts w:ascii="Verdana" w:hAnsi="Verdana"/>
                <w:sz w:val="18"/>
                <w:szCs w:val="18"/>
              </w:rPr>
              <w:t>Aprendizaje</w:t>
            </w:r>
          </w:p>
        </w:tc>
        <w:tc>
          <w:tcPr>
            <w:tcW w:w="1306" w:type="dxa"/>
          </w:tcPr>
          <w:p w14:paraId="6681AF82" w14:textId="11EA55A6" w:rsidR="002B5F15" w:rsidRPr="00304F74" w:rsidRDefault="002B5F15" w:rsidP="00625663">
            <w:pPr>
              <w:rPr>
                <w:rFonts w:ascii="Verdana" w:hAnsi="Verdana"/>
                <w:sz w:val="18"/>
                <w:szCs w:val="18"/>
              </w:rPr>
            </w:pPr>
            <w:r w:rsidRPr="00304F74">
              <w:rPr>
                <w:rFonts w:ascii="Verdana" w:hAnsi="Verdana"/>
                <w:sz w:val="18"/>
                <w:szCs w:val="18"/>
              </w:rPr>
              <w:t>44%</w:t>
            </w:r>
          </w:p>
        </w:tc>
        <w:tc>
          <w:tcPr>
            <w:tcW w:w="4580" w:type="dxa"/>
          </w:tcPr>
          <w:p w14:paraId="183701EB" w14:textId="1D4D581D" w:rsidR="002B5F15" w:rsidRPr="00304F74" w:rsidRDefault="002B5F15" w:rsidP="00625663">
            <w:pPr>
              <w:rPr>
                <w:rFonts w:ascii="Verdana" w:hAnsi="Verdana"/>
                <w:sz w:val="18"/>
                <w:szCs w:val="18"/>
              </w:rPr>
            </w:pPr>
            <w:r w:rsidRPr="00304F74">
              <w:rPr>
                <w:rFonts w:ascii="Verdana" w:hAnsi="Verdana"/>
                <w:sz w:val="18"/>
                <w:szCs w:val="18"/>
              </w:rPr>
              <w:t>El promedio de la prueba de presaberes en los cursos fue de 3.9 y en comparación el promedio de las pruebas finales fue de 4,38 por lo que el porcentaje de aprendizaje se calcula en la proporción de distancia máxima posible entre las dos medidas.</w:t>
            </w:r>
          </w:p>
        </w:tc>
      </w:tr>
      <w:tr w:rsidR="002B5F15" w:rsidRPr="00304F74" w14:paraId="38FE5356" w14:textId="77777777" w:rsidTr="002D4337">
        <w:tc>
          <w:tcPr>
            <w:tcW w:w="2942" w:type="dxa"/>
          </w:tcPr>
          <w:p w14:paraId="78D9037F" w14:textId="552A1C08" w:rsidR="002B5F15" w:rsidRPr="00304F74" w:rsidRDefault="002B5F15" w:rsidP="00625663">
            <w:pPr>
              <w:rPr>
                <w:rFonts w:ascii="Verdana" w:hAnsi="Verdana"/>
                <w:sz w:val="18"/>
                <w:szCs w:val="18"/>
              </w:rPr>
            </w:pPr>
            <w:r w:rsidRPr="00304F74">
              <w:rPr>
                <w:rFonts w:ascii="Verdana" w:hAnsi="Verdana"/>
                <w:sz w:val="18"/>
                <w:szCs w:val="18"/>
              </w:rPr>
              <w:t>Cobertura</w:t>
            </w:r>
          </w:p>
        </w:tc>
        <w:tc>
          <w:tcPr>
            <w:tcW w:w="1306" w:type="dxa"/>
          </w:tcPr>
          <w:p w14:paraId="386821E3" w14:textId="20B6CB26" w:rsidR="002B5F15" w:rsidRPr="00304F74" w:rsidRDefault="002B5F15" w:rsidP="00625663">
            <w:pPr>
              <w:rPr>
                <w:rFonts w:ascii="Verdana" w:hAnsi="Verdana"/>
                <w:sz w:val="18"/>
                <w:szCs w:val="18"/>
              </w:rPr>
            </w:pPr>
            <w:r w:rsidRPr="00304F74">
              <w:rPr>
                <w:rFonts w:ascii="Verdana" w:hAnsi="Verdana"/>
                <w:sz w:val="18"/>
                <w:szCs w:val="18"/>
              </w:rPr>
              <w:t>78%</w:t>
            </w:r>
          </w:p>
        </w:tc>
        <w:tc>
          <w:tcPr>
            <w:tcW w:w="4580" w:type="dxa"/>
          </w:tcPr>
          <w:p w14:paraId="0DE8D9F5" w14:textId="6DAFDBB1" w:rsidR="002B5F15" w:rsidRPr="00304F74" w:rsidRDefault="002D4337" w:rsidP="00625663">
            <w:pPr>
              <w:rPr>
                <w:rFonts w:ascii="Verdana" w:hAnsi="Verdana"/>
                <w:sz w:val="18"/>
                <w:szCs w:val="18"/>
              </w:rPr>
            </w:pPr>
            <w:r w:rsidRPr="00304F74">
              <w:rPr>
                <w:rFonts w:ascii="Verdana" w:hAnsi="Verdana"/>
                <w:sz w:val="18"/>
                <w:szCs w:val="18"/>
              </w:rPr>
              <w:t xml:space="preserve">320 funcionarios, de 410, participaron en procesos de capacitación </w:t>
            </w:r>
          </w:p>
        </w:tc>
      </w:tr>
      <w:tr w:rsidR="002D4337" w:rsidRPr="00304F74" w14:paraId="0213CF3E" w14:textId="77777777" w:rsidTr="002D4337">
        <w:tc>
          <w:tcPr>
            <w:tcW w:w="2942" w:type="dxa"/>
          </w:tcPr>
          <w:p w14:paraId="6ED1B8EE" w14:textId="78A82E15" w:rsidR="002D4337" w:rsidRPr="00304F74" w:rsidRDefault="002D4337" w:rsidP="00625663">
            <w:pPr>
              <w:rPr>
                <w:rFonts w:ascii="Verdana" w:hAnsi="Verdana"/>
                <w:sz w:val="18"/>
                <w:szCs w:val="18"/>
              </w:rPr>
            </w:pPr>
            <w:r w:rsidRPr="00304F74">
              <w:rPr>
                <w:rFonts w:ascii="Verdana" w:hAnsi="Verdana"/>
                <w:sz w:val="18"/>
                <w:szCs w:val="18"/>
              </w:rPr>
              <w:t>Efectividad</w:t>
            </w:r>
          </w:p>
        </w:tc>
        <w:tc>
          <w:tcPr>
            <w:tcW w:w="1306" w:type="dxa"/>
          </w:tcPr>
          <w:p w14:paraId="7EB0680F" w14:textId="38E43EAC" w:rsidR="002D4337" w:rsidRPr="00304F74" w:rsidRDefault="002D4337" w:rsidP="00625663">
            <w:pPr>
              <w:rPr>
                <w:rFonts w:ascii="Verdana" w:hAnsi="Verdana"/>
                <w:sz w:val="18"/>
                <w:szCs w:val="18"/>
              </w:rPr>
            </w:pPr>
            <w:r w:rsidRPr="00304F74">
              <w:rPr>
                <w:rFonts w:ascii="Verdana" w:hAnsi="Verdana"/>
                <w:sz w:val="18"/>
                <w:szCs w:val="18"/>
              </w:rPr>
              <w:t>72%</w:t>
            </w:r>
          </w:p>
        </w:tc>
        <w:tc>
          <w:tcPr>
            <w:tcW w:w="4580" w:type="dxa"/>
          </w:tcPr>
          <w:p w14:paraId="50951357" w14:textId="60EE31DE" w:rsidR="002D4337" w:rsidRPr="00304F74" w:rsidRDefault="002D4337" w:rsidP="00625663">
            <w:pPr>
              <w:rPr>
                <w:rFonts w:ascii="Verdana" w:hAnsi="Verdana"/>
                <w:sz w:val="18"/>
                <w:szCs w:val="18"/>
              </w:rPr>
            </w:pPr>
            <w:r w:rsidRPr="00304F74">
              <w:rPr>
                <w:rFonts w:ascii="Verdana" w:hAnsi="Verdana"/>
                <w:sz w:val="18"/>
                <w:szCs w:val="18"/>
              </w:rPr>
              <w:t xml:space="preserve">De los 320 participantes en procesos de capacitación, 230 cumplieron requisitos para certificarse. </w:t>
            </w:r>
          </w:p>
        </w:tc>
      </w:tr>
      <w:tr w:rsidR="002D4337" w:rsidRPr="00304F74" w14:paraId="795DCD53" w14:textId="77777777" w:rsidTr="002D4337">
        <w:tc>
          <w:tcPr>
            <w:tcW w:w="2942" w:type="dxa"/>
          </w:tcPr>
          <w:p w14:paraId="60D45E34" w14:textId="3C151C8F" w:rsidR="002D4337" w:rsidRPr="00304F74" w:rsidRDefault="002D4337" w:rsidP="00625663">
            <w:pPr>
              <w:rPr>
                <w:rFonts w:ascii="Verdana" w:hAnsi="Verdana"/>
                <w:sz w:val="18"/>
                <w:szCs w:val="18"/>
              </w:rPr>
            </w:pPr>
            <w:r w:rsidRPr="00304F74">
              <w:rPr>
                <w:rFonts w:ascii="Verdana" w:hAnsi="Verdana"/>
                <w:sz w:val="18"/>
                <w:szCs w:val="18"/>
              </w:rPr>
              <w:t>Satisfacción</w:t>
            </w:r>
          </w:p>
        </w:tc>
        <w:tc>
          <w:tcPr>
            <w:tcW w:w="1306" w:type="dxa"/>
          </w:tcPr>
          <w:p w14:paraId="4E2ED286" w14:textId="73D1279D" w:rsidR="002D4337" w:rsidRPr="00304F74" w:rsidRDefault="002D4337" w:rsidP="00625663">
            <w:pPr>
              <w:rPr>
                <w:rFonts w:ascii="Verdana" w:hAnsi="Verdana"/>
                <w:sz w:val="18"/>
                <w:szCs w:val="18"/>
              </w:rPr>
            </w:pPr>
            <w:r w:rsidRPr="00304F74">
              <w:rPr>
                <w:rFonts w:ascii="Verdana" w:hAnsi="Verdana"/>
                <w:sz w:val="18"/>
                <w:szCs w:val="18"/>
              </w:rPr>
              <w:t>99%</w:t>
            </w:r>
          </w:p>
        </w:tc>
        <w:tc>
          <w:tcPr>
            <w:tcW w:w="4580" w:type="dxa"/>
          </w:tcPr>
          <w:p w14:paraId="754F2C27" w14:textId="13D7164E" w:rsidR="002D4337" w:rsidRPr="00304F74" w:rsidRDefault="002D4337" w:rsidP="00625663">
            <w:pPr>
              <w:rPr>
                <w:rFonts w:ascii="Verdana" w:hAnsi="Verdana"/>
                <w:sz w:val="18"/>
                <w:szCs w:val="18"/>
              </w:rPr>
            </w:pPr>
            <w:r w:rsidRPr="00304F74">
              <w:rPr>
                <w:rFonts w:ascii="Verdana" w:hAnsi="Verdana"/>
                <w:sz w:val="18"/>
                <w:szCs w:val="18"/>
              </w:rPr>
              <w:t>Los participantes de los cursos mostraron satisfacción total con metodologías, conferencistas y con los cursos en general.</w:t>
            </w:r>
          </w:p>
        </w:tc>
      </w:tr>
    </w:tbl>
    <w:p w14:paraId="2F0EA455" w14:textId="77777777" w:rsidR="002B5F15" w:rsidRPr="00304F74" w:rsidRDefault="002B5F15" w:rsidP="00625663">
      <w:pPr>
        <w:rPr>
          <w:rFonts w:ascii="Verdana" w:hAnsi="Verdana"/>
        </w:rPr>
      </w:pPr>
    </w:p>
    <w:p w14:paraId="4EF091D3" w14:textId="078FCCBF" w:rsidR="007B3646" w:rsidRPr="00304F74" w:rsidRDefault="002D4337" w:rsidP="007B3646">
      <w:pPr>
        <w:rPr>
          <w:rFonts w:ascii="Verdana" w:hAnsi="Verdana"/>
          <w:sz w:val="22"/>
          <w:szCs w:val="22"/>
        </w:rPr>
      </w:pPr>
      <w:r w:rsidRPr="00304F74">
        <w:rPr>
          <w:rFonts w:ascii="Verdana" w:hAnsi="Verdana"/>
          <w:sz w:val="22"/>
          <w:szCs w:val="22"/>
        </w:rPr>
        <w:t xml:space="preserve">Adicionalmente es importante precisar que las actividades académicas tuvieron una media de intensidad horaria de 6 horas y la mediación </w:t>
      </w:r>
      <w:r w:rsidR="000C5F2B" w:rsidRPr="00304F74">
        <w:rPr>
          <w:rFonts w:ascii="Verdana" w:hAnsi="Verdana"/>
          <w:sz w:val="22"/>
          <w:szCs w:val="22"/>
        </w:rPr>
        <w:t>más</w:t>
      </w:r>
      <w:r w:rsidRPr="00304F74">
        <w:rPr>
          <w:rFonts w:ascii="Verdana" w:hAnsi="Verdana"/>
          <w:sz w:val="22"/>
          <w:szCs w:val="22"/>
        </w:rPr>
        <w:t xml:space="preserve"> utilizada fue la virtual sincrónica. </w:t>
      </w:r>
    </w:p>
    <w:p w14:paraId="59CC7B85" w14:textId="77777777" w:rsidR="007B3646" w:rsidRPr="00304F74" w:rsidRDefault="007B3646" w:rsidP="007B3646">
      <w:pPr>
        <w:rPr>
          <w:rFonts w:ascii="Verdana" w:hAnsi="Verdana"/>
        </w:rPr>
      </w:pPr>
    </w:p>
    <w:p w14:paraId="621B06F7" w14:textId="09C9CF83" w:rsidR="002D4337" w:rsidRPr="00304F74" w:rsidRDefault="002D4337" w:rsidP="005A1E42">
      <w:pPr>
        <w:pStyle w:val="Ttulo1"/>
        <w:jc w:val="center"/>
        <w:rPr>
          <w:rFonts w:ascii="Verdana" w:hAnsi="Verdana"/>
          <w:b/>
          <w:bCs/>
          <w:color w:val="800000"/>
          <w:sz w:val="24"/>
          <w:szCs w:val="24"/>
        </w:rPr>
      </w:pPr>
      <w:bookmarkStart w:id="12" w:name="_Toc231216532"/>
      <w:r w:rsidRPr="00304F74">
        <w:rPr>
          <w:rFonts w:ascii="Verdana" w:hAnsi="Verdana"/>
          <w:b/>
          <w:bCs/>
          <w:color w:val="800000"/>
          <w:sz w:val="24"/>
          <w:szCs w:val="24"/>
        </w:rPr>
        <w:t>V. Metodología</w:t>
      </w:r>
      <w:bookmarkEnd w:id="12"/>
    </w:p>
    <w:p w14:paraId="0467F3E7" w14:textId="77777777" w:rsidR="005706E4" w:rsidRPr="00304F74" w:rsidRDefault="005706E4" w:rsidP="005706E4">
      <w:pPr>
        <w:rPr>
          <w:rFonts w:ascii="Verdana" w:hAnsi="Verdana"/>
        </w:rPr>
      </w:pPr>
    </w:p>
    <w:p w14:paraId="024BACE2" w14:textId="5317A717" w:rsidR="005706E4" w:rsidRPr="00304F74" w:rsidRDefault="005706E4" w:rsidP="005706E4">
      <w:pPr>
        <w:pStyle w:val="Ttulo2"/>
        <w:rPr>
          <w:rFonts w:ascii="Verdana" w:hAnsi="Verdana"/>
          <w:color w:val="auto"/>
          <w:sz w:val="22"/>
          <w:szCs w:val="22"/>
        </w:rPr>
      </w:pPr>
      <w:bookmarkStart w:id="13" w:name="_Toc231216533"/>
      <w:r w:rsidRPr="00304F74">
        <w:rPr>
          <w:rFonts w:ascii="Verdana" w:hAnsi="Verdana"/>
          <w:color w:val="auto"/>
          <w:sz w:val="22"/>
          <w:szCs w:val="22"/>
        </w:rPr>
        <w:t>5.1 Consulta individual de intereses de aprendizaje</w:t>
      </w:r>
      <w:bookmarkEnd w:id="13"/>
    </w:p>
    <w:p w14:paraId="1459E4ED" w14:textId="77777777" w:rsidR="007B3646" w:rsidRPr="00304F74" w:rsidRDefault="007B3646" w:rsidP="007B3646">
      <w:pPr>
        <w:rPr>
          <w:rFonts w:ascii="Verdana" w:hAnsi="Verdana"/>
        </w:rPr>
      </w:pPr>
    </w:p>
    <w:p w14:paraId="3BE63CED" w14:textId="3D10AE88" w:rsidR="007B3646" w:rsidRPr="00304F74" w:rsidRDefault="005E1248" w:rsidP="005E1248">
      <w:pPr>
        <w:jc w:val="both"/>
        <w:rPr>
          <w:rFonts w:ascii="Verdana" w:hAnsi="Verdana"/>
        </w:rPr>
      </w:pPr>
      <w:r w:rsidRPr="00304F74">
        <w:rPr>
          <w:rFonts w:ascii="Verdana" w:hAnsi="Verdana"/>
        </w:rPr>
        <w:t>Para la construcción de este plan de capacitación se realizó el reconocimiento de necesidades de capacitación, a partir de consultas individuales a los cursantes de las actividades académicas</w:t>
      </w:r>
      <w:r w:rsidR="00ED2604" w:rsidRPr="00304F74">
        <w:rPr>
          <w:rFonts w:ascii="Verdana" w:hAnsi="Verdana"/>
        </w:rPr>
        <w:t>,</w:t>
      </w:r>
      <w:r w:rsidRPr="00304F74">
        <w:rPr>
          <w:rFonts w:ascii="Verdana" w:hAnsi="Verdana"/>
        </w:rPr>
        <w:t xml:space="preserve"> del periodo de junio a noviembre</w:t>
      </w:r>
      <w:r w:rsidR="00ED2604" w:rsidRPr="00304F74">
        <w:rPr>
          <w:rFonts w:ascii="Verdana" w:hAnsi="Verdana"/>
        </w:rPr>
        <w:t>,</w:t>
      </w:r>
      <w:r w:rsidRPr="00304F74">
        <w:rPr>
          <w:rFonts w:ascii="Verdana" w:hAnsi="Verdana"/>
        </w:rPr>
        <w:t xml:space="preserve"> obteniéndose los siguientes resultados:</w:t>
      </w:r>
    </w:p>
    <w:p w14:paraId="1A9E89EA" w14:textId="77777777" w:rsidR="005E1248" w:rsidRPr="00304F74" w:rsidRDefault="005E1248" w:rsidP="005E1248">
      <w:pPr>
        <w:jc w:val="both"/>
        <w:rPr>
          <w:rFonts w:ascii="Verdana" w:hAnsi="Verdana"/>
        </w:rPr>
      </w:pPr>
    </w:p>
    <w:p w14:paraId="3CC2999D" w14:textId="16B3E8C8" w:rsidR="005E1248" w:rsidRPr="00304F74" w:rsidRDefault="005E1248" w:rsidP="002B2C83">
      <w:pPr>
        <w:jc w:val="center"/>
        <w:rPr>
          <w:rFonts w:ascii="Verdana" w:hAnsi="Verdana"/>
        </w:rPr>
      </w:pPr>
      <w:r w:rsidRPr="00304F74">
        <w:rPr>
          <w:rFonts w:ascii="Verdana" w:hAnsi="Verdana"/>
          <w:noProof/>
          <w:lang w:eastAsia="es-CO"/>
        </w:rPr>
        <w:lastRenderedPageBreak/>
        <w:drawing>
          <wp:inline distT="0" distB="0" distL="0" distR="0" wp14:anchorId="0EF60F8F" wp14:editId="4942B5A3">
            <wp:extent cx="4466493" cy="2285805"/>
            <wp:effectExtent l="0" t="0" r="0" b="635"/>
            <wp:docPr id="1998030870"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8030870" name=""/>
                    <pic:cNvPicPr/>
                  </pic:nvPicPr>
                  <pic:blipFill>
                    <a:blip r:embed="rId16"/>
                    <a:stretch>
                      <a:fillRect/>
                    </a:stretch>
                  </pic:blipFill>
                  <pic:spPr>
                    <a:xfrm>
                      <a:off x="0" y="0"/>
                      <a:ext cx="4475532" cy="2290431"/>
                    </a:xfrm>
                    <a:prstGeom prst="rect">
                      <a:avLst/>
                    </a:prstGeom>
                  </pic:spPr>
                </pic:pic>
              </a:graphicData>
            </a:graphic>
          </wp:inline>
        </w:drawing>
      </w:r>
    </w:p>
    <w:p w14:paraId="6F73AFED" w14:textId="77777777" w:rsidR="007B3646" w:rsidRPr="00304F74" w:rsidRDefault="007B3646" w:rsidP="007B3646">
      <w:pPr>
        <w:rPr>
          <w:rFonts w:ascii="Verdana" w:hAnsi="Verdana"/>
        </w:rPr>
      </w:pPr>
    </w:p>
    <w:p w14:paraId="13902749" w14:textId="4F3AE77E" w:rsidR="007B3646" w:rsidRPr="00304F74" w:rsidRDefault="005E1248" w:rsidP="00BD4D57">
      <w:pPr>
        <w:jc w:val="both"/>
        <w:rPr>
          <w:rFonts w:ascii="Verdana" w:hAnsi="Verdana"/>
          <w:sz w:val="22"/>
          <w:szCs w:val="22"/>
        </w:rPr>
      </w:pPr>
      <w:r w:rsidRPr="00304F74">
        <w:rPr>
          <w:rFonts w:ascii="Verdana" w:hAnsi="Verdana"/>
          <w:sz w:val="22"/>
          <w:szCs w:val="22"/>
        </w:rPr>
        <w:t xml:space="preserve">El gráfico permite apreciar que </w:t>
      </w:r>
      <w:r w:rsidR="00DE309E" w:rsidRPr="00304F74">
        <w:rPr>
          <w:rFonts w:ascii="Verdana" w:hAnsi="Verdana"/>
          <w:sz w:val="22"/>
          <w:szCs w:val="22"/>
        </w:rPr>
        <w:t>los 10 primeros núcleos de saber recogen</w:t>
      </w:r>
      <w:r w:rsidRPr="00304F74">
        <w:rPr>
          <w:rFonts w:ascii="Verdana" w:hAnsi="Verdana"/>
          <w:sz w:val="22"/>
          <w:szCs w:val="22"/>
        </w:rPr>
        <w:t xml:space="preserve"> el 75% de las respuestas sobre intereses en capacitaciones. Las tendencias </w:t>
      </w:r>
      <w:r w:rsidR="00AF3C2F" w:rsidRPr="00304F74">
        <w:rPr>
          <w:rFonts w:ascii="Verdana" w:hAnsi="Verdana"/>
          <w:sz w:val="22"/>
          <w:szCs w:val="22"/>
        </w:rPr>
        <w:t>más</w:t>
      </w:r>
      <w:r w:rsidRPr="00304F74">
        <w:rPr>
          <w:rFonts w:ascii="Verdana" w:hAnsi="Verdana"/>
          <w:sz w:val="22"/>
          <w:szCs w:val="22"/>
        </w:rPr>
        <w:t xml:space="preserve"> altas se </w:t>
      </w:r>
      <w:r w:rsidR="00DE309E" w:rsidRPr="00304F74">
        <w:rPr>
          <w:rFonts w:ascii="Verdana" w:hAnsi="Verdana"/>
          <w:sz w:val="22"/>
          <w:szCs w:val="22"/>
        </w:rPr>
        <w:t>registran</w:t>
      </w:r>
      <w:r w:rsidRPr="00304F74">
        <w:rPr>
          <w:rFonts w:ascii="Verdana" w:hAnsi="Verdana"/>
          <w:sz w:val="22"/>
          <w:szCs w:val="22"/>
        </w:rPr>
        <w:t xml:space="preserve"> en temática asociadas al dominio tecnológico y en la comunicación. </w:t>
      </w:r>
    </w:p>
    <w:p w14:paraId="57DAD3F6" w14:textId="77777777" w:rsidR="007B3646" w:rsidRPr="00304F74" w:rsidRDefault="007B3646" w:rsidP="00BD4D57">
      <w:pPr>
        <w:jc w:val="both"/>
        <w:rPr>
          <w:rFonts w:ascii="Verdana" w:hAnsi="Verdana"/>
          <w:sz w:val="22"/>
          <w:szCs w:val="22"/>
        </w:rPr>
      </w:pPr>
    </w:p>
    <w:p w14:paraId="55298ECD" w14:textId="667D314B" w:rsidR="007B3646" w:rsidRPr="00304F74" w:rsidRDefault="00DE309E" w:rsidP="00BD4D57">
      <w:pPr>
        <w:jc w:val="both"/>
        <w:rPr>
          <w:rFonts w:ascii="Verdana" w:hAnsi="Verdana"/>
          <w:sz w:val="22"/>
          <w:szCs w:val="22"/>
        </w:rPr>
      </w:pPr>
      <w:r w:rsidRPr="00304F74">
        <w:rPr>
          <w:rFonts w:ascii="Verdana" w:hAnsi="Verdana"/>
          <w:sz w:val="22"/>
          <w:szCs w:val="22"/>
        </w:rPr>
        <w:t xml:space="preserve">Durante el mes de noviembre se realizó la consulta de intereses de capacitación para los funcionarios del ministerio, lo resultados </w:t>
      </w:r>
      <w:r w:rsidR="000C1EA8" w:rsidRPr="00304F74">
        <w:rPr>
          <w:rFonts w:ascii="Verdana" w:hAnsi="Verdana"/>
          <w:sz w:val="22"/>
          <w:szCs w:val="22"/>
        </w:rPr>
        <w:t xml:space="preserve">de intereses asociados a los ejes </w:t>
      </w:r>
      <w:r w:rsidRPr="00304F74">
        <w:rPr>
          <w:rFonts w:ascii="Verdana" w:hAnsi="Verdana"/>
          <w:sz w:val="22"/>
          <w:szCs w:val="22"/>
        </w:rPr>
        <w:t xml:space="preserve">fueron los siguientes: </w:t>
      </w:r>
    </w:p>
    <w:p w14:paraId="4EC32054" w14:textId="77777777" w:rsidR="007B3646" w:rsidRPr="00304F74" w:rsidRDefault="007B3646" w:rsidP="007B3646">
      <w:pPr>
        <w:rPr>
          <w:rFonts w:ascii="Verdana" w:hAnsi="Verdana"/>
        </w:rPr>
      </w:pPr>
    </w:p>
    <w:p w14:paraId="00A6BAE8" w14:textId="25CC99E6" w:rsidR="007B3646" w:rsidRPr="00304F74" w:rsidRDefault="000C1EA8" w:rsidP="008F6DB0">
      <w:pPr>
        <w:jc w:val="center"/>
        <w:rPr>
          <w:rFonts w:ascii="Verdana" w:hAnsi="Verdana"/>
        </w:rPr>
      </w:pPr>
      <w:r w:rsidRPr="00304F74">
        <w:rPr>
          <w:rFonts w:ascii="Verdana" w:hAnsi="Verdana"/>
          <w:noProof/>
          <w:lang w:eastAsia="es-CO"/>
        </w:rPr>
        <w:drawing>
          <wp:inline distT="0" distB="0" distL="0" distR="0" wp14:anchorId="3538E558" wp14:editId="53D87004">
            <wp:extent cx="3762375" cy="2705100"/>
            <wp:effectExtent l="0" t="0" r="9525" b="0"/>
            <wp:docPr id="1525754424" name="Gráfico 1">
              <a:extLst xmlns:a="http://schemas.openxmlformats.org/drawingml/2006/main">
                <a:ext uri="{FF2B5EF4-FFF2-40B4-BE49-F238E27FC236}">
                  <a16:creationId xmlns:a16="http://schemas.microsoft.com/office/drawing/2014/main" id="{D26A6446-C074-17E1-2EEA-9A4AF07ADA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664974C9" w14:textId="77777777" w:rsidR="007B3646" w:rsidRPr="00304F74" w:rsidRDefault="007B3646" w:rsidP="007B3646">
      <w:pPr>
        <w:rPr>
          <w:rFonts w:ascii="Verdana" w:hAnsi="Verdana"/>
        </w:rPr>
      </w:pPr>
    </w:p>
    <w:p w14:paraId="76690653" w14:textId="642BDA45" w:rsidR="007B3646" w:rsidRPr="00304F74" w:rsidRDefault="00E877EE" w:rsidP="00E877EE">
      <w:pPr>
        <w:jc w:val="both"/>
        <w:rPr>
          <w:rFonts w:ascii="Verdana" w:hAnsi="Verdana"/>
        </w:rPr>
      </w:pPr>
      <w:r w:rsidRPr="00304F74">
        <w:rPr>
          <w:rFonts w:ascii="Verdana" w:hAnsi="Verdana"/>
          <w:sz w:val="22"/>
          <w:szCs w:val="22"/>
        </w:rPr>
        <w:t>Los ejes con mayor registro de respuestas fueron en primer lugar con 28% el eje de habilidades y competencias, seguido de los intereses asociados a transformación digital y cibercultura. El eje con menor registro fue el eje de paz total, memoria y derechos humanos</w:t>
      </w:r>
      <w:r w:rsidR="00797D4A" w:rsidRPr="00304F74">
        <w:rPr>
          <w:rFonts w:ascii="Verdana" w:hAnsi="Verdana"/>
        </w:rPr>
        <w:t>.</w:t>
      </w:r>
    </w:p>
    <w:p w14:paraId="41BBA4D4" w14:textId="77777777" w:rsidR="00E877EE" w:rsidRPr="00304F74" w:rsidRDefault="00E877EE" w:rsidP="007B3646">
      <w:pPr>
        <w:rPr>
          <w:rFonts w:ascii="Verdana" w:hAnsi="Verdana"/>
        </w:rPr>
      </w:pPr>
    </w:p>
    <w:tbl>
      <w:tblPr>
        <w:tblStyle w:val="Tablaconcuadrcula"/>
        <w:tblW w:w="0" w:type="auto"/>
        <w:tblLook w:val="04A0" w:firstRow="1" w:lastRow="0" w:firstColumn="1" w:lastColumn="0" w:noHBand="0" w:noVBand="1"/>
      </w:tblPr>
      <w:tblGrid>
        <w:gridCol w:w="4414"/>
        <w:gridCol w:w="4414"/>
      </w:tblGrid>
      <w:tr w:rsidR="000C1EA8" w:rsidRPr="00304F74" w14:paraId="5FAA2BC5" w14:textId="74ED7A94" w:rsidTr="008F6DB0">
        <w:tc>
          <w:tcPr>
            <w:tcW w:w="4414" w:type="dxa"/>
            <w:shd w:val="clear" w:color="auto" w:fill="C00000"/>
          </w:tcPr>
          <w:p w14:paraId="19A164F1" w14:textId="1CE8956A" w:rsidR="000C1EA8" w:rsidRPr="00304F74" w:rsidRDefault="000C1EA8" w:rsidP="008F6DB0">
            <w:pPr>
              <w:jc w:val="center"/>
              <w:rPr>
                <w:rFonts w:ascii="Verdana" w:hAnsi="Verdana"/>
                <w:b/>
                <w:bCs/>
                <w:sz w:val="18"/>
                <w:szCs w:val="18"/>
              </w:rPr>
            </w:pPr>
            <w:r w:rsidRPr="00304F74">
              <w:rPr>
                <w:rFonts w:ascii="Verdana" w:hAnsi="Verdana"/>
                <w:b/>
                <w:bCs/>
                <w:sz w:val="18"/>
                <w:szCs w:val="18"/>
              </w:rPr>
              <w:t>EJE</w:t>
            </w:r>
          </w:p>
        </w:tc>
        <w:tc>
          <w:tcPr>
            <w:tcW w:w="4414" w:type="dxa"/>
            <w:shd w:val="clear" w:color="auto" w:fill="C00000"/>
          </w:tcPr>
          <w:p w14:paraId="558486D3" w14:textId="462ABA6E" w:rsidR="000C1EA8" w:rsidRPr="00304F74" w:rsidRDefault="00E877EE" w:rsidP="008F6DB0">
            <w:pPr>
              <w:jc w:val="center"/>
              <w:rPr>
                <w:rFonts w:ascii="Verdana" w:hAnsi="Verdana"/>
                <w:b/>
                <w:bCs/>
                <w:sz w:val="18"/>
                <w:szCs w:val="18"/>
              </w:rPr>
            </w:pPr>
            <w:r w:rsidRPr="00304F74">
              <w:rPr>
                <w:rFonts w:ascii="Verdana" w:hAnsi="Verdana"/>
                <w:b/>
                <w:bCs/>
                <w:sz w:val="18"/>
                <w:szCs w:val="18"/>
              </w:rPr>
              <w:t>SABERES POR EJE SEGÚN POSICION DE PREFERENCIA</w:t>
            </w:r>
          </w:p>
        </w:tc>
      </w:tr>
      <w:tr w:rsidR="000C1EA8" w:rsidRPr="00304F74" w14:paraId="17BC0488" w14:textId="5835230B" w:rsidTr="000C1EA8">
        <w:tc>
          <w:tcPr>
            <w:tcW w:w="4414" w:type="dxa"/>
          </w:tcPr>
          <w:p w14:paraId="1E5E0394" w14:textId="03F19779" w:rsidR="000C1EA8" w:rsidRPr="00304F74" w:rsidRDefault="000C1EA8" w:rsidP="007B3646">
            <w:pPr>
              <w:rPr>
                <w:rFonts w:ascii="Verdana" w:hAnsi="Verdana"/>
                <w:sz w:val="18"/>
                <w:szCs w:val="18"/>
              </w:rPr>
            </w:pPr>
            <w:r w:rsidRPr="00304F74">
              <w:rPr>
                <w:rFonts w:ascii="Verdana" w:hAnsi="Verdana"/>
                <w:sz w:val="18"/>
                <w:szCs w:val="18"/>
              </w:rPr>
              <w:t xml:space="preserve">Habilidades y </w:t>
            </w:r>
            <w:r w:rsidR="00E877EE" w:rsidRPr="00304F74">
              <w:rPr>
                <w:rFonts w:ascii="Verdana" w:hAnsi="Verdana"/>
                <w:sz w:val="18"/>
                <w:szCs w:val="18"/>
              </w:rPr>
              <w:t>competencias</w:t>
            </w:r>
          </w:p>
        </w:tc>
        <w:tc>
          <w:tcPr>
            <w:tcW w:w="4414" w:type="dxa"/>
          </w:tcPr>
          <w:p w14:paraId="7DDE12EC" w14:textId="77777777" w:rsidR="000C1EA8" w:rsidRPr="00304F74" w:rsidRDefault="00E877EE" w:rsidP="007B3646">
            <w:pPr>
              <w:rPr>
                <w:rFonts w:ascii="Verdana" w:hAnsi="Verdana"/>
                <w:sz w:val="18"/>
                <w:szCs w:val="18"/>
              </w:rPr>
            </w:pPr>
            <w:r w:rsidRPr="00304F74">
              <w:rPr>
                <w:rFonts w:ascii="Verdana" w:hAnsi="Verdana"/>
                <w:sz w:val="18"/>
                <w:szCs w:val="18"/>
              </w:rPr>
              <w:t>1.Habilidades comunicativas</w:t>
            </w:r>
          </w:p>
          <w:p w14:paraId="2510E271" w14:textId="14327A21" w:rsidR="00E877EE" w:rsidRPr="00304F74" w:rsidRDefault="00E877EE" w:rsidP="007B3646">
            <w:pPr>
              <w:rPr>
                <w:rFonts w:ascii="Verdana" w:hAnsi="Verdana"/>
                <w:sz w:val="18"/>
                <w:szCs w:val="18"/>
              </w:rPr>
            </w:pPr>
            <w:r w:rsidRPr="00304F74">
              <w:rPr>
                <w:rFonts w:ascii="Verdana" w:hAnsi="Verdana"/>
                <w:sz w:val="18"/>
                <w:szCs w:val="18"/>
              </w:rPr>
              <w:t>2. Liderazgo Efectivo</w:t>
            </w:r>
          </w:p>
          <w:p w14:paraId="286902D7" w14:textId="14449412" w:rsidR="00E877EE" w:rsidRPr="00304F74" w:rsidRDefault="00E877EE" w:rsidP="007B3646">
            <w:pPr>
              <w:rPr>
                <w:rFonts w:ascii="Verdana" w:hAnsi="Verdana"/>
                <w:sz w:val="18"/>
                <w:szCs w:val="18"/>
              </w:rPr>
            </w:pPr>
            <w:r w:rsidRPr="00304F74">
              <w:rPr>
                <w:rFonts w:ascii="Verdana" w:hAnsi="Verdana"/>
                <w:sz w:val="18"/>
                <w:szCs w:val="18"/>
              </w:rPr>
              <w:t xml:space="preserve">4. Adaptación al cambio </w:t>
            </w:r>
          </w:p>
          <w:p w14:paraId="098E4766" w14:textId="048EF68C" w:rsidR="00E877EE" w:rsidRPr="00304F74" w:rsidRDefault="00E877EE" w:rsidP="007B3646">
            <w:pPr>
              <w:rPr>
                <w:rFonts w:ascii="Verdana" w:hAnsi="Verdana"/>
                <w:sz w:val="18"/>
                <w:szCs w:val="18"/>
              </w:rPr>
            </w:pPr>
            <w:r w:rsidRPr="00304F74">
              <w:rPr>
                <w:rFonts w:ascii="Verdana" w:hAnsi="Verdana"/>
                <w:sz w:val="18"/>
                <w:szCs w:val="18"/>
              </w:rPr>
              <w:t>5.  Resiliencia</w:t>
            </w:r>
          </w:p>
        </w:tc>
      </w:tr>
      <w:tr w:rsidR="000C1EA8" w:rsidRPr="00304F74" w14:paraId="500E119F" w14:textId="3255C4D6" w:rsidTr="000C1EA8">
        <w:tc>
          <w:tcPr>
            <w:tcW w:w="4414" w:type="dxa"/>
          </w:tcPr>
          <w:p w14:paraId="23069EFD" w14:textId="55026AE0" w:rsidR="000C1EA8" w:rsidRPr="00304F74" w:rsidRDefault="00E877EE" w:rsidP="007B3646">
            <w:pPr>
              <w:rPr>
                <w:rFonts w:ascii="Verdana" w:hAnsi="Verdana"/>
                <w:sz w:val="18"/>
                <w:szCs w:val="18"/>
              </w:rPr>
            </w:pPr>
            <w:r w:rsidRPr="00304F74">
              <w:rPr>
                <w:rFonts w:ascii="Verdana" w:hAnsi="Verdana"/>
                <w:sz w:val="18"/>
                <w:szCs w:val="18"/>
              </w:rPr>
              <w:t>Transformación digital y cibercultura</w:t>
            </w:r>
          </w:p>
        </w:tc>
        <w:tc>
          <w:tcPr>
            <w:tcW w:w="4414" w:type="dxa"/>
          </w:tcPr>
          <w:p w14:paraId="437A3C9B" w14:textId="77777777" w:rsidR="00E877EE" w:rsidRPr="00304F74" w:rsidRDefault="00E877EE" w:rsidP="00E877EE">
            <w:pPr>
              <w:rPr>
                <w:rFonts w:ascii="Verdana" w:hAnsi="Verdana"/>
                <w:sz w:val="18"/>
                <w:szCs w:val="18"/>
              </w:rPr>
            </w:pPr>
            <w:r w:rsidRPr="00304F74">
              <w:rPr>
                <w:rFonts w:ascii="Verdana" w:hAnsi="Verdana"/>
                <w:sz w:val="18"/>
                <w:szCs w:val="18"/>
              </w:rPr>
              <w:t xml:space="preserve">3. Servidor 4.0 transformación digital </w:t>
            </w:r>
          </w:p>
          <w:p w14:paraId="4373EDDC" w14:textId="77777777" w:rsidR="00E877EE" w:rsidRPr="00304F74" w:rsidRDefault="00E877EE" w:rsidP="00E877EE">
            <w:pPr>
              <w:rPr>
                <w:rFonts w:ascii="Verdana" w:hAnsi="Verdana"/>
                <w:sz w:val="18"/>
                <w:szCs w:val="18"/>
              </w:rPr>
            </w:pPr>
            <w:r w:rsidRPr="00304F74">
              <w:rPr>
                <w:rFonts w:ascii="Verdana" w:hAnsi="Verdana"/>
                <w:sz w:val="18"/>
                <w:szCs w:val="18"/>
              </w:rPr>
              <w:t>8.Apropiación y uso de la tecnología</w:t>
            </w:r>
          </w:p>
          <w:p w14:paraId="1F6D02BC" w14:textId="5178EBCF" w:rsidR="000C1EA8" w:rsidRPr="00304F74" w:rsidRDefault="00E877EE" w:rsidP="00E877EE">
            <w:pPr>
              <w:rPr>
                <w:rFonts w:ascii="Verdana" w:hAnsi="Verdana"/>
                <w:sz w:val="18"/>
                <w:szCs w:val="18"/>
              </w:rPr>
            </w:pPr>
            <w:r w:rsidRPr="00304F74">
              <w:rPr>
                <w:rFonts w:ascii="Verdana" w:hAnsi="Verdana"/>
                <w:sz w:val="18"/>
                <w:szCs w:val="18"/>
              </w:rPr>
              <w:t>9. Gobierno digital, seguridad y lenguaje tecnológico.</w:t>
            </w:r>
          </w:p>
        </w:tc>
      </w:tr>
      <w:tr w:rsidR="000C1EA8" w:rsidRPr="00304F74" w14:paraId="5774E3D4" w14:textId="340EBA98" w:rsidTr="000C1EA8">
        <w:tc>
          <w:tcPr>
            <w:tcW w:w="4414" w:type="dxa"/>
          </w:tcPr>
          <w:p w14:paraId="46C6E611" w14:textId="1B44AD22" w:rsidR="000C1EA8" w:rsidRPr="00304F74" w:rsidRDefault="00E877EE" w:rsidP="007B3646">
            <w:pPr>
              <w:rPr>
                <w:rFonts w:ascii="Verdana" w:hAnsi="Verdana"/>
                <w:sz w:val="18"/>
                <w:szCs w:val="18"/>
              </w:rPr>
            </w:pPr>
            <w:r w:rsidRPr="00304F74">
              <w:rPr>
                <w:rFonts w:ascii="Verdana" w:hAnsi="Verdana"/>
                <w:sz w:val="18"/>
                <w:szCs w:val="18"/>
              </w:rPr>
              <w:t>Probidad, ética e identidad de lo público</w:t>
            </w:r>
          </w:p>
        </w:tc>
        <w:tc>
          <w:tcPr>
            <w:tcW w:w="4414" w:type="dxa"/>
          </w:tcPr>
          <w:p w14:paraId="341919F5" w14:textId="58365FAF" w:rsidR="000C1EA8" w:rsidRPr="00304F74" w:rsidRDefault="00E877EE" w:rsidP="007B3646">
            <w:pPr>
              <w:rPr>
                <w:rFonts w:ascii="Verdana" w:hAnsi="Verdana"/>
                <w:sz w:val="18"/>
                <w:szCs w:val="18"/>
              </w:rPr>
            </w:pPr>
            <w:r w:rsidRPr="00304F74">
              <w:rPr>
                <w:rFonts w:ascii="Verdana" w:hAnsi="Verdana"/>
                <w:sz w:val="18"/>
                <w:szCs w:val="18"/>
              </w:rPr>
              <w:t>7. Valores del Servicio Público</w:t>
            </w:r>
          </w:p>
        </w:tc>
      </w:tr>
      <w:tr w:rsidR="000C1EA8" w:rsidRPr="00304F74" w14:paraId="7061BFA1" w14:textId="4205A372" w:rsidTr="000C1EA8">
        <w:tc>
          <w:tcPr>
            <w:tcW w:w="4414" w:type="dxa"/>
          </w:tcPr>
          <w:p w14:paraId="3A552B0F" w14:textId="0D33612C" w:rsidR="000C1EA8" w:rsidRPr="00304F74" w:rsidRDefault="00754369" w:rsidP="007B3646">
            <w:pPr>
              <w:rPr>
                <w:rFonts w:ascii="Verdana" w:hAnsi="Verdana"/>
                <w:sz w:val="18"/>
                <w:szCs w:val="18"/>
              </w:rPr>
            </w:pPr>
            <w:r w:rsidRPr="00304F74">
              <w:rPr>
                <w:rFonts w:ascii="Verdana" w:hAnsi="Verdana"/>
                <w:sz w:val="18"/>
                <w:szCs w:val="18"/>
              </w:rPr>
              <w:t>Mujeres,</w:t>
            </w:r>
            <w:r w:rsidR="00E877EE" w:rsidRPr="00304F74">
              <w:rPr>
                <w:rFonts w:ascii="Verdana" w:hAnsi="Verdana"/>
                <w:sz w:val="18"/>
                <w:szCs w:val="18"/>
              </w:rPr>
              <w:t xml:space="preserve"> inclusión y diversidad</w:t>
            </w:r>
          </w:p>
        </w:tc>
        <w:tc>
          <w:tcPr>
            <w:tcW w:w="4414" w:type="dxa"/>
          </w:tcPr>
          <w:p w14:paraId="6D5C2547" w14:textId="6F2F851D" w:rsidR="000C1EA8" w:rsidRPr="00304F74" w:rsidRDefault="00754369" w:rsidP="007B3646">
            <w:pPr>
              <w:rPr>
                <w:rFonts w:ascii="Verdana" w:hAnsi="Verdana"/>
                <w:sz w:val="18"/>
                <w:szCs w:val="18"/>
              </w:rPr>
            </w:pPr>
            <w:r w:rsidRPr="00304F74">
              <w:rPr>
                <w:rFonts w:ascii="Verdana" w:hAnsi="Verdana"/>
                <w:sz w:val="18"/>
                <w:szCs w:val="18"/>
              </w:rPr>
              <w:t>Prevención de las violencias basadas en género.</w:t>
            </w:r>
          </w:p>
        </w:tc>
      </w:tr>
      <w:tr w:rsidR="000C1EA8" w:rsidRPr="00304F74" w14:paraId="5FC76A42" w14:textId="030EFEF8" w:rsidTr="000C1EA8">
        <w:tc>
          <w:tcPr>
            <w:tcW w:w="4414" w:type="dxa"/>
          </w:tcPr>
          <w:p w14:paraId="710173E1" w14:textId="603C8259" w:rsidR="000C1EA8" w:rsidRPr="00304F74" w:rsidRDefault="00754369" w:rsidP="007B3646">
            <w:pPr>
              <w:rPr>
                <w:rFonts w:ascii="Verdana" w:hAnsi="Verdana"/>
                <w:sz w:val="18"/>
                <w:szCs w:val="18"/>
              </w:rPr>
            </w:pPr>
            <w:r w:rsidRPr="00304F74">
              <w:rPr>
                <w:rFonts w:ascii="Verdana" w:hAnsi="Verdana"/>
                <w:sz w:val="18"/>
                <w:szCs w:val="18"/>
              </w:rPr>
              <w:t>Territorio, vida y ambiente</w:t>
            </w:r>
          </w:p>
        </w:tc>
        <w:tc>
          <w:tcPr>
            <w:tcW w:w="4414" w:type="dxa"/>
          </w:tcPr>
          <w:p w14:paraId="71583267" w14:textId="30F35DF6" w:rsidR="000C1EA8" w:rsidRPr="00304F74" w:rsidRDefault="00754369" w:rsidP="007B3646">
            <w:pPr>
              <w:rPr>
                <w:rFonts w:ascii="Verdana" w:hAnsi="Verdana"/>
                <w:sz w:val="18"/>
                <w:szCs w:val="18"/>
              </w:rPr>
            </w:pPr>
            <w:r w:rsidRPr="00304F74">
              <w:rPr>
                <w:rFonts w:ascii="Verdana" w:hAnsi="Verdana"/>
                <w:sz w:val="18"/>
                <w:szCs w:val="18"/>
              </w:rPr>
              <w:t>6. Gestión por resultados con enfoque territorial</w:t>
            </w:r>
          </w:p>
        </w:tc>
      </w:tr>
      <w:tr w:rsidR="00754369" w:rsidRPr="00304F74" w14:paraId="36BFB4ED" w14:textId="77777777" w:rsidTr="000C1EA8">
        <w:tc>
          <w:tcPr>
            <w:tcW w:w="4414" w:type="dxa"/>
          </w:tcPr>
          <w:p w14:paraId="688EBB96" w14:textId="0B913B3B" w:rsidR="00754369" w:rsidRPr="00304F74" w:rsidRDefault="00754369" w:rsidP="007B3646">
            <w:pPr>
              <w:rPr>
                <w:rFonts w:ascii="Verdana" w:hAnsi="Verdana"/>
                <w:sz w:val="18"/>
                <w:szCs w:val="18"/>
              </w:rPr>
            </w:pPr>
            <w:r w:rsidRPr="00304F74">
              <w:rPr>
                <w:rFonts w:ascii="Verdana" w:hAnsi="Verdana"/>
                <w:sz w:val="18"/>
                <w:szCs w:val="18"/>
              </w:rPr>
              <w:t>Paz total, memoria y derechos humanos</w:t>
            </w:r>
          </w:p>
        </w:tc>
        <w:tc>
          <w:tcPr>
            <w:tcW w:w="4414" w:type="dxa"/>
          </w:tcPr>
          <w:p w14:paraId="46BF5F81" w14:textId="1CC563CA" w:rsidR="00754369" w:rsidRPr="00304F74" w:rsidRDefault="00754369" w:rsidP="007B3646">
            <w:pPr>
              <w:rPr>
                <w:rFonts w:ascii="Verdana" w:hAnsi="Verdana"/>
                <w:sz w:val="18"/>
                <w:szCs w:val="18"/>
              </w:rPr>
            </w:pPr>
            <w:r w:rsidRPr="00304F74">
              <w:rPr>
                <w:rFonts w:ascii="Verdana" w:hAnsi="Verdana"/>
                <w:sz w:val="18"/>
                <w:szCs w:val="18"/>
              </w:rPr>
              <w:t>10. Evaluación de políticas publicas</w:t>
            </w:r>
          </w:p>
        </w:tc>
      </w:tr>
    </w:tbl>
    <w:p w14:paraId="32F63C2C" w14:textId="77777777" w:rsidR="007B3646" w:rsidRPr="00304F74" w:rsidRDefault="007B3646" w:rsidP="007B3646">
      <w:pPr>
        <w:rPr>
          <w:rFonts w:ascii="Verdana" w:hAnsi="Verdana"/>
        </w:rPr>
      </w:pPr>
    </w:p>
    <w:p w14:paraId="64FA00F4" w14:textId="77777777" w:rsidR="007B3646" w:rsidRPr="00304F74" w:rsidRDefault="007B3646" w:rsidP="007B3646">
      <w:pPr>
        <w:rPr>
          <w:rFonts w:ascii="Verdana" w:hAnsi="Verdana"/>
        </w:rPr>
      </w:pPr>
    </w:p>
    <w:p w14:paraId="2DF8CCC2" w14:textId="7D7E2DC1" w:rsidR="007B3646" w:rsidRPr="00304F74" w:rsidRDefault="00754369" w:rsidP="00BD4D57">
      <w:pPr>
        <w:jc w:val="both"/>
        <w:rPr>
          <w:rFonts w:ascii="Verdana" w:hAnsi="Verdana"/>
          <w:sz w:val="22"/>
          <w:szCs w:val="22"/>
        </w:rPr>
      </w:pPr>
      <w:r w:rsidRPr="00304F74">
        <w:rPr>
          <w:rFonts w:ascii="Verdana" w:hAnsi="Verdana"/>
          <w:sz w:val="22"/>
          <w:szCs w:val="22"/>
        </w:rPr>
        <w:t xml:space="preserve">El eje de habilidades y competencias registra cuatro saberes que tienen las posiciones de interés 1, 2, 4 y 5.  3 de </w:t>
      </w:r>
      <w:r w:rsidR="00BD4D57" w:rsidRPr="00304F74">
        <w:rPr>
          <w:rFonts w:ascii="Verdana" w:hAnsi="Verdana"/>
          <w:sz w:val="22"/>
          <w:szCs w:val="22"/>
        </w:rPr>
        <w:t>los</w:t>
      </w:r>
      <w:r w:rsidRPr="00304F74">
        <w:rPr>
          <w:rFonts w:ascii="Verdana" w:hAnsi="Verdana"/>
          <w:sz w:val="22"/>
          <w:szCs w:val="22"/>
        </w:rPr>
        <w:t xml:space="preserve"> temas se orientaron al desarrollo de competencias comportamentales, mientras que la posición uno</w:t>
      </w:r>
      <w:r w:rsidR="00BD4D57" w:rsidRPr="00304F74">
        <w:rPr>
          <w:rFonts w:ascii="Verdana" w:hAnsi="Verdana"/>
          <w:sz w:val="22"/>
          <w:szCs w:val="22"/>
        </w:rPr>
        <w:t xml:space="preserve"> de habilidades comunicativas, </w:t>
      </w:r>
      <w:r w:rsidRPr="00304F74">
        <w:rPr>
          <w:rFonts w:ascii="Verdana" w:hAnsi="Verdana"/>
          <w:sz w:val="22"/>
          <w:szCs w:val="22"/>
        </w:rPr>
        <w:t xml:space="preserve">con el registro </w:t>
      </w:r>
      <w:r w:rsidR="00BD4D57" w:rsidRPr="00304F74">
        <w:rPr>
          <w:rFonts w:ascii="Verdana" w:hAnsi="Verdana"/>
          <w:sz w:val="22"/>
          <w:szCs w:val="22"/>
        </w:rPr>
        <w:t>más</w:t>
      </w:r>
      <w:r w:rsidRPr="00304F74">
        <w:rPr>
          <w:rFonts w:ascii="Verdana" w:hAnsi="Verdana"/>
          <w:sz w:val="22"/>
          <w:szCs w:val="22"/>
        </w:rPr>
        <w:t xml:space="preserve"> alto </w:t>
      </w:r>
      <w:r w:rsidR="00BD4D57" w:rsidRPr="00304F74">
        <w:rPr>
          <w:rFonts w:ascii="Verdana" w:hAnsi="Verdana"/>
          <w:sz w:val="22"/>
          <w:szCs w:val="22"/>
        </w:rPr>
        <w:t xml:space="preserve">de respuestas, tiene elementos de competencia técnica y de competencia comportamental. </w:t>
      </w:r>
    </w:p>
    <w:p w14:paraId="2D97B9DE" w14:textId="77777777" w:rsidR="007B3646" w:rsidRPr="00304F74" w:rsidRDefault="007B3646" w:rsidP="007B3646">
      <w:pPr>
        <w:rPr>
          <w:rFonts w:ascii="Verdana" w:hAnsi="Verdana"/>
          <w:sz w:val="22"/>
          <w:szCs w:val="22"/>
        </w:rPr>
      </w:pPr>
    </w:p>
    <w:p w14:paraId="3D8FE425" w14:textId="7FECEAAA" w:rsidR="00BD4D57" w:rsidRPr="00304F74" w:rsidRDefault="00BD4D57" w:rsidP="00BD4D57">
      <w:pPr>
        <w:jc w:val="both"/>
        <w:rPr>
          <w:rFonts w:ascii="Verdana" w:hAnsi="Verdana"/>
          <w:sz w:val="22"/>
          <w:szCs w:val="22"/>
        </w:rPr>
      </w:pPr>
      <w:r w:rsidRPr="00304F74">
        <w:rPr>
          <w:rFonts w:ascii="Verdana" w:hAnsi="Verdana"/>
          <w:sz w:val="22"/>
          <w:szCs w:val="22"/>
        </w:rPr>
        <w:t xml:space="preserve">Posterior al </w:t>
      </w:r>
      <w:r w:rsidR="005706E4" w:rsidRPr="00304F74">
        <w:rPr>
          <w:rFonts w:ascii="Verdana" w:hAnsi="Verdana"/>
          <w:sz w:val="22"/>
          <w:szCs w:val="22"/>
        </w:rPr>
        <w:t>análisis</w:t>
      </w:r>
      <w:r w:rsidRPr="00304F74">
        <w:rPr>
          <w:rFonts w:ascii="Verdana" w:hAnsi="Verdana"/>
          <w:sz w:val="22"/>
          <w:szCs w:val="22"/>
        </w:rPr>
        <w:t xml:space="preserve"> de la información de resultados individuales se realizó la consulta por áreas, a fin de analizar la pertinencia de los hallazgos resultantes en las consultas individuales en relación con las necesidades de las áreas de acuerdo con compromisos y meta estratégicas 2025.</w:t>
      </w:r>
    </w:p>
    <w:p w14:paraId="0612C4DB" w14:textId="33149509" w:rsidR="00BD4D57" w:rsidRPr="00304F74" w:rsidRDefault="00BD4D57" w:rsidP="00BD4D57">
      <w:pPr>
        <w:jc w:val="both"/>
        <w:rPr>
          <w:rFonts w:ascii="Verdana" w:hAnsi="Verdana"/>
          <w:sz w:val="22"/>
          <w:szCs w:val="22"/>
        </w:rPr>
      </w:pPr>
    </w:p>
    <w:p w14:paraId="2648A08D" w14:textId="599B4108" w:rsidR="005706E4" w:rsidRPr="00304F74" w:rsidRDefault="00BD4D57" w:rsidP="00ED2604">
      <w:pPr>
        <w:jc w:val="both"/>
        <w:rPr>
          <w:rFonts w:ascii="Verdana" w:hAnsi="Verdana"/>
          <w:sz w:val="22"/>
          <w:szCs w:val="22"/>
        </w:rPr>
      </w:pPr>
      <w:r w:rsidRPr="00304F74">
        <w:rPr>
          <w:rFonts w:ascii="Verdana" w:hAnsi="Verdana"/>
          <w:sz w:val="22"/>
          <w:szCs w:val="22"/>
        </w:rPr>
        <w:t>Los resultados fueron los siguientes:</w:t>
      </w:r>
    </w:p>
    <w:p w14:paraId="09EC9EBF" w14:textId="77777777" w:rsidR="005706E4" w:rsidRPr="00304F74" w:rsidRDefault="005706E4" w:rsidP="005706E4">
      <w:pPr>
        <w:rPr>
          <w:rFonts w:ascii="Verdana" w:hAnsi="Verdana"/>
          <w:lang w:eastAsia="es-CO"/>
        </w:rPr>
      </w:pPr>
    </w:p>
    <w:p w14:paraId="6DF76CC6" w14:textId="28F4C523" w:rsidR="005706E4" w:rsidRPr="00304F74" w:rsidRDefault="005706E4" w:rsidP="005706E4">
      <w:pPr>
        <w:pStyle w:val="Ttulo2"/>
        <w:rPr>
          <w:rFonts w:ascii="Verdana" w:hAnsi="Verdana"/>
          <w:color w:val="000000" w:themeColor="text1"/>
          <w:sz w:val="22"/>
          <w:szCs w:val="22"/>
          <w:lang w:eastAsia="es-CO"/>
        </w:rPr>
      </w:pPr>
      <w:bookmarkStart w:id="14" w:name="_Toc231216534"/>
      <w:r w:rsidRPr="00304F74">
        <w:rPr>
          <w:rFonts w:ascii="Verdana" w:hAnsi="Verdana"/>
          <w:color w:val="000000" w:themeColor="text1"/>
          <w:sz w:val="22"/>
          <w:szCs w:val="22"/>
          <w:lang w:eastAsia="es-CO"/>
        </w:rPr>
        <w:t>5.2 Consulta necesidades de capacitación por áreas</w:t>
      </w:r>
      <w:bookmarkEnd w:id="14"/>
    </w:p>
    <w:p w14:paraId="163F30BC" w14:textId="35B1E1E5" w:rsidR="00BD4D57" w:rsidRPr="00304F74" w:rsidRDefault="00BD4D57" w:rsidP="00BD4D57">
      <w:pPr>
        <w:jc w:val="both"/>
        <w:rPr>
          <w:rFonts w:ascii="Verdana" w:hAnsi="Verdana"/>
          <w:sz w:val="22"/>
          <w:szCs w:val="22"/>
        </w:rPr>
      </w:pPr>
    </w:p>
    <w:p w14:paraId="76EB1EF4" w14:textId="3ECE8664" w:rsidR="00BD4D57" w:rsidRPr="00304F74" w:rsidRDefault="00BD4D57" w:rsidP="00BD4D57">
      <w:pPr>
        <w:jc w:val="both"/>
        <w:rPr>
          <w:rFonts w:ascii="Verdana" w:hAnsi="Verdana"/>
          <w:sz w:val="22"/>
          <w:szCs w:val="22"/>
        </w:rPr>
      </w:pPr>
      <w:r w:rsidRPr="00304F74">
        <w:rPr>
          <w:rFonts w:ascii="Verdana" w:hAnsi="Verdana"/>
          <w:noProof/>
          <w:sz w:val="22"/>
          <w:szCs w:val="22"/>
          <w:lang w:eastAsia="es-CO"/>
        </w:rPr>
        <w:lastRenderedPageBreak/>
        <w:drawing>
          <wp:inline distT="0" distB="0" distL="0" distR="0" wp14:anchorId="53F24ABF" wp14:editId="2B659334">
            <wp:extent cx="5209130" cy="3025075"/>
            <wp:effectExtent l="0" t="0" r="0" b="4445"/>
            <wp:docPr id="1631330816"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294922" cy="3074896"/>
                    </a:xfrm>
                    <a:prstGeom prst="rect">
                      <a:avLst/>
                    </a:prstGeom>
                    <a:noFill/>
                  </pic:spPr>
                </pic:pic>
              </a:graphicData>
            </a:graphic>
          </wp:inline>
        </w:drawing>
      </w:r>
    </w:p>
    <w:p w14:paraId="2CCDB41D" w14:textId="2DFC9344" w:rsidR="00BD4D57" w:rsidRPr="00304F74" w:rsidRDefault="00BD4D57" w:rsidP="00BD4D57">
      <w:pPr>
        <w:jc w:val="both"/>
        <w:rPr>
          <w:rFonts w:ascii="Verdana" w:hAnsi="Verdana"/>
          <w:sz w:val="22"/>
          <w:szCs w:val="22"/>
        </w:rPr>
      </w:pPr>
    </w:p>
    <w:p w14:paraId="26078241" w14:textId="4CF41558" w:rsidR="007B3646" w:rsidRPr="00304F74" w:rsidRDefault="007B3646" w:rsidP="007B3646">
      <w:pPr>
        <w:rPr>
          <w:rFonts w:ascii="Verdana" w:hAnsi="Verdana"/>
        </w:rPr>
      </w:pPr>
    </w:p>
    <w:p w14:paraId="2DCDACA8" w14:textId="3A719209" w:rsidR="007B3646" w:rsidRPr="00304F74" w:rsidRDefault="00BD4D57" w:rsidP="005706E4">
      <w:pPr>
        <w:jc w:val="both"/>
        <w:rPr>
          <w:rFonts w:ascii="Verdana" w:hAnsi="Verdana"/>
          <w:sz w:val="22"/>
          <w:szCs w:val="22"/>
        </w:rPr>
      </w:pPr>
      <w:r w:rsidRPr="00304F74">
        <w:rPr>
          <w:rFonts w:ascii="Verdana" w:hAnsi="Verdana"/>
          <w:sz w:val="22"/>
          <w:szCs w:val="22"/>
        </w:rPr>
        <w:t xml:space="preserve">Se encuentran bastantes coincidencias entre los resultados de </w:t>
      </w:r>
      <w:r w:rsidR="005706E4" w:rsidRPr="00304F74">
        <w:rPr>
          <w:rFonts w:ascii="Verdana" w:hAnsi="Verdana"/>
          <w:sz w:val="22"/>
          <w:szCs w:val="22"/>
        </w:rPr>
        <w:t>la consulta</w:t>
      </w:r>
      <w:r w:rsidRPr="00304F74">
        <w:rPr>
          <w:rFonts w:ascii="Verdana" w:hAnsi="Verdana"/>
          <w:sz w:val="22"/>
          <w:szCs w:val="22"/>
        </w:rPr>
        <w:t xml:space="preserve"> de </w:t>
      </w:r>
      <w:r w:rsidR="005706E4" w:rsidRPr="00304F74">
        <w:rPr>
          <w:rFonts w:ascii="Verdana" w:hAnsi="Verdana"/>
          <w:sz w:val="22"/>
          <w:szCs w:val="22"/>
        </w:rPr>
        <w:t>intereses aplicada</w:t>
      </w:r>
      <w:r w:rsidRPr="00304F74">
        <w:rPr>
          <w:rFonts w:ascii="Verdana" w:hAnsi="Verdana"/>
          <w:sz w:val="22"/>
          <w:szCs w:val="22"/>
        </w:rPr>
        <w:t xml:space="preserve"> a participantes de los cursos </w:t>
      </w:r>
      <w:r w:rsidR="005706E4" w:rsidRPr="00304F74">
        <w:rPr>
          <w:rFonts w:ascii="Verdana" w:hAnsi="Verdana"/>
          <w:sz w:val="22"/>
          <w:szCs w:val="22"/>
        </w:rPr>
        <w:t>2024 y</w:t>
      </w:r>
      <w:r w:rsidRPr="00304F74">
        <w:rPr>
          <w:rFonts w:ascii="Verdana" w:hAnsi="Verdana"/>
          <w:sz w:val="22"/>
          <w:szCs w:val="22"/>
        </w:rPr>
        <w:t xml:space="preserve"> los resultados señalados por las áreas de acuerdo a sus necesidades de formación para el alcance de metas y compromisos 2025.</w:t>
      </w:r>
    </w:p>
    <w:p w14:paraId="6B6B179D" w14:textId="076D3B0A" w:rsidR="00BD4D57" w:rsidRPr="00304F74" w:rsidRDefault="00BD4D57" w:rsidP="007B3646">
      <w:pPr>
        <w:rPr>
          <w:rFonts w:ascii="Verdana" w:hAnsi="Verdana"/>
          <w:sz w:val="22"/>
          <w:szCs w:val="22"/>
        </w:rPr>
      </w:pPr>
    </w:p>
    <w:p w14:paraId="6D9D9829" w14:textId="4CB512D0" w:rsidR="005706E4" w:rsidRPr="00304F74" w:rsidRDefault="005706E4" w:rsidP="00ED2604">
      <w:pPr>
        <w:pStyle w:val="Ttulo2"/>
        <w:rPr>
          <w:rFonts w:ascii="Verdana" w:hAnsi="Verdana"/>
          <w:color w:val="000000" w:themeColor="text1"/>
          <w:sz w:val="22"/>
          <w:szCs w:val="22"/>
        </w:rPr>
      </w:pPr>
      <w:bookmarkStart w:id="15" w:name="_Toc231216535"/>
      <w:r w:rsidRPr="00304F74">
        <w:rPr>
          <w:rFonts w:ascii="Verdana" w:hAnsi="Verdana"/>
          <w:color w:val="000000" w:themeColor="text1"/>
          <w:sz w:val="22"/>
          <w:szCs w:val="22"/>
        </w:rPr>
        <w:t xml:space="preserve">5.3 Análisis de tendencias de aprendizaje </w:t>
      </w:r>
      <w:r w:rsidR="007E2C44" w:rsidRPr="00304F74">
        <w:rPr>
          <w:rFonts w:ascii="Verdana" w:hAnsi="Verdana"/>
          <w:color w:val="000000" w:themeColor="text1"/>
          <w:sz w:val="22"/>
          <w:szCs w:val="22"/>
        </w:rPr>
        <w:t>organizacional</w:t>
      </w:r>
      <w:bookmarkEnd w:id="15"/>
    </w:p>
    <w:p w14:paraId="43973F55" w14:textId="4A99F42D" w:rsidR="005706E4" w:rsidRPr="00304F74" w:rsidRDefault="005706E4" w:rsidP="007B3646">
      <w:pPr>
        <w:rPr>
          <w:rFonts w:ascii="Verdana" w:hAnsi="Verdana"/>
          <w:sz w:val="22"/>
          <w:szCs w:val="22"/>
        </w:rPr>
      </w:pPr>
    </w:p>
    <w:p w14:paraId="563A0067" w14:textId="6D3C7AE5" w:rsidR="005706E4" w:rsidRPr="00304F74" w:rsidRDefault="005706E4" w:rsidP="005706E4">
      <w:pPr>
        <w:jc w:val="both"/>
        <w:rPr>
          <w:rFonts w:ascii="Verdana" w:hAnsi="Verdana"/>
          <w:sz w:val="22"/>
          <w:szCs w:val="22"/>
        </w:rPr>
      </w:pPr>
      <w:r w:rsidRPr="00304F74">
        <w:rPr>
          <w:rFonts w:ascii="Verdana" w:hAnsi="Verdana"/>
          <w:sz w:val="22"/>
          <w:szCs w:val="22"/>
        </w:rPr>
        <w:t xml:space="preserve">Finalmente se procedió a revisar el resultado de tendencias de aprendizaje organizacional y desarrollo de habilidades contenido en el Global </w:t>
      </w:r>
      <w:proofErr w:type="spellStart"/>
      <w:r w:rsidRPr="00304F74">
        <w:rPr>
          <w:rFonts w:ascii="Verdana" w:hAnsi="Verdana"/>
          <w:sz w:val="22"/>
          <w:szCs w:val="22"/>
        </w:rPr>
        <w:t>Learning</w:t>
      </w:r>
      <w:proofErr w:type="spellEnd"/>
      <w:r w:rsidRPr="00304F74">
        <w:rPr>
          <w:rFonts w:ascii="Verdana" w:hAnsi="Verdana"/>
          <w:sz w:val="22"/>
          <w:szCs w:val="22"/>
        </w:rPr>
        <w:t xml:space="preserve"> &amp; </w:t>
      </w:r>
      <w:proofErr w:type="spellStart"/>
      <w:r w:rsidRPr="00304F74">
        <w:rPr>
          <w:rFonts w:ascii="Verdana" w:hAnsi="Verdana"/>
          <w:sz w:val="22"/>
          <w:szCs w:val="22"/>
        </w:rPr>
        <w:t>Skills</w:t>
      </w:r>
      <w:proofErr w:type="spellEnd"/>
      <w:r w:rsidRPr="00304F74">
        <w:rPr>
          <w:rFonts w:ascii="Verdana" w:hAnsi="Verdana"/>
          <w:sz w:val="22"/>
          <w:szCs w:val="22"/>
        </w:rPr>
        <w:t xml:space="preserve"> </w:t>
      </w:r>
      <w:proofErr w:type="spellStart"/>
      <w:r w:rsidRPr="00304F74">
        <w:rPr>
          <w:rFonts w:ascii="Verdana" w:hAnsi="Verdana"/>
          <w:sz w:val="22"/>
          <w:szCs w:val="22"/>
        </w:rPr>
        <w:t>Trends</w:t>
      </w:r>
      <w:proofErr w:type="spellEnd"/>
      <w:r w:rsidRPr="00304F74">
        <w:rPr>
          <w:rFonts w:ascii="Verdana" w:hAnsi="Verdana"/>
          <w:sz w:val="22"/>
          <w:szCs w:val="22"/>
        </w:rPr>
        <w:t xml:space="preserve"> </w:t>
      </w:r>
      <w:proofErr w:type="spellStart"/>
      <w:r w:rsidRPr="00304F74">
        <w:rPr>
          <w:rFonts w:ascii="Verdana" w:hAnsi="Verdana"/>
          <w:sz w:val="22"/>
          <w:szCs w:val="22"/>
        </w:rPr>
        <w:t>Report</w:t>
      </w:r>
      <w:proofErr w:type="spellEnd"/>
      <w:r w:rsidRPr="00304F74">
        <w:rPr>
          <w:rFonts w:ascii="Verdana" w:hAnsi="Verdana"/>
          <w:sz w:val="22"/>
          <w:szCs w:val="22"/>
        </w:rPr>
        <w:t xml:space="preserve"> 2024 y 2025</w:t>
      </w:r>
    </w:p>
    <w:p w14:paraId="2068375D" w14:textId="70D48278" w:rsidR="005706E4" w:rsidRPr="00304F74" w:rsidRDefault="005706E4" w:rsidP="005706E4">
      <w:pPr>
        <w:jc w:val="both"/>
        <w:rPr>
          <w:rFonts w:ascii="Verdana" w:hAnsi="Verdana"/>
          <w:sz w:val="22"/>
          <w:szCs w:val="22"/>
        </w:rPr>
      </w:pPr>
    </w:p>
    <w:p w14:paraId="7C5A353F" w14:textId="792C48E6" w:rsidR="005706E4" w:rsidRPr="00304F74" w:rsidRDefault="005706E4" w:rsidP="005706E4">
      <w:pPr>
        <w:jc w:val="both"/>
        <w:rPr>
          <w:rFonts w:ascii="Verdana" w:hAnsi="Verdana"/>
          <w:sz w:val="22"/>
          <w:szCs w:val="22"/>
        </w:rPr>
      </w:pPr>
      <w:bookmarkStart w:id="16" w:name="_Hlk188932506"/>
      <w:r w:rsidRPr="00304F74">
        <w:rPr>
          <w:rFonts w:ascii="Verdana" w:hAnsi="Verdana"/>
          <w:sz w:val="22"/>
          <w:szCs w:val="22"/>
        </w:rPr>
        <w:t xml:space="preserve">Para 2025 los temas tendencia de acuerdo a los desafíos y análisis prospectivos fueron: </w:t>
      </w:r>
    </w:p>
    <w:bookmarkEnd w:id="16"/>
    <w:p w14:paraId="4166AB76" w14:textId="32F59305" w:rsidR="005706E4" w:rsidRPr="00304F74" w:rsidRDefault="005706E4" w:rsidP="005706E4">
      <w:pPr>
        <w:jc w:val="both"/>
        <w:rPr>
          <w:rFonts w:ascii="Verdana" w:hAnsi="Verdana"/>
          <w:sz w:val="22"/>
          <w:szCs w:val="22"/>
        </w:rPr>
      </w:pPr>
      <w:r w:rsidRPr="00304F74">
        <w:rPr>
          <w:rFonts w:ascii="Verdana" w:hAnsi="Verdana"/>
          <w:noProof/>
          <w:lang w:eastAsia="es-CO"/>
        </w:rPr>
        <mc:AlternateContent>
          <mc:Choice Requires="wps">
            <w:drawing>
              <wp:anchor distT="0" distB="0" distL="114300" distR="114300" simplePos="0" relativeHeight="251668480" behindDoc="0" locked="0" layoutInCell="1" allowOverlap="1" wp14:anchorId="3B3344F7" wp14:editId="1A7A4810">
                <wp:simplePos x="0" y="0"/>
                <wp:positionH relativeFrom="margin">
                  <wp:align>left</wp:align>
                </wp:positionH>
                <wp:positionV relativeFrom="paragraph">
                  <wp:posOffset>96188</wp:posOffset>
                </wp:positionV>
                <wp:extent cx="5581650" cy="652007"/>
                <wp:effectExtent l="0" t="0" r="19050" b="15240"/>
                <wp:wrapNone/>
                <wp:docPr id="11" name="CuadroTexto 10">
                  <a:extLst xmlns:a="http://schemas.openxmlformats.org/drawingml/2006/main">
                    <a:ext uri="{FF2B5EF4-FFF2-40B4-BE49-F238E27FC236}">
                      <a16:creationId xmlns:a16="http://schemas.microsoft.com/office/drawing/2014/main" id="{1C47F356-C13A-7FB1-BEE5-E1493A097012}"/>
                    </a:ext>
                  </a:extLst>
                </wp:docPr>
                <wp:cNvGraphicFramePr/>
                <a:graphic xmlns:a="http://schemas.openxmlformats.org/drawingml/2006/main">
                  <a:graphicData uri="http://schemas.microsoft.com/office/word/2010/wordprocessingShape">
                    <wps:wsp>
                      <wps:cNvSpPr txBox="1"/>
                      <wps:spPr>
                        <a:xfrm>
                          <a:off x="0" y="0"/>
                          <a:ext cx="5581650" cy="652007"/>
                        </a:xfrm>
                        <a:prstGeom prst="rect">
                          <a:avLst/>
                        </a:prstGeom>
                        <a:noFill/>
                      </wps:spPr>
                      <wps:style>
                        <a:lnRef idx="2">
                          <a:schemeClr val="accent2"/>
                        </a:lnRef>
                        <a:fillRef idx="1">
                          <a:schemeClr val="lt1"/>
                        </a:fillRef>
                        <a:effectRef idx="0">
                          <a:schemeClr val="accent2"/>
                        </a:effectRef>
                        <a:fontRef idx="minor">
                          <a:schemeClr val="dk1"/>
                        </a:fontRef>
                      </wps:style>
                      <wps:txbx>
                        <w:txbxContent>
                          <w:p w14:paraId="5F541566" w14:textId="77777777"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Desarrollo de habilidades para la generación del cambio                    </w:t>
                            </w:r>
                          </w:p>
                          <w:p w14:paraId="37C5E576" w14:textId="77777777"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Entornos laborales impulsados por IA generativa   </w:t>
                            </w:r>
                          </w:p>
                          <w:p w14:paraId="3E00BFED" w14:textId="1B018704"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Enfoques de liderazgo para los desafíos</w:t>
                            </w:r>
                          </w:p>
                        </w:txbxContent>
                      </wps:txbx>
                      <wps:bodyPr wrap="square">
                        <a:noAutofit/>
                      </wps:bodyPr>
                    </wps:wsp>
                  </a:graphicData>
                </a:graphic>
                <wp14:sizeRelH relativeFrom="margin">
                  <wp14:pctWidth>0</wp14:pctWidth>
                </wp14:sizeRelH>
                <wp14:sizeRelV relativeFrom="margin">
                  <wp14:pctHeight>0</wp14:pctHeight>
                </wp14:sizeRelV>
              </wp:anchor>
            </w:drawing>
          </mc:Choice>
          <mc:Fallback>
            <w:pict>
              <v:shape w14:anchorId="3B3344F7" id="CuadroTexto 10" o:spid="_x0000_s1029" type="#_x0000_t202" style="position:absolute;left:0;text-align:left;margin-left:0;margin-top:7.55pt;width:439.5pt;height:51.35pt;z-index:25166848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S5gH0QEAAOQDAAAOAAAAZHJzL2Uyb0RvYy54bWysU02P0zAQvSPxHyzfadKillXUdAWslgsC&#10;xC4/wHXGjYXjMbbbpP+esZOmfPSEuDiJZ96beW8m2/uhM+wEPmi0NV8uSs7ASmy0PdT82/PjqzvO&#10;QhS2EQYt1PwMgd/vXr7Y9q6CFbZoGvCMSGyoelfzNkZXFUWQLXQiLNCBpaBC34lIn/5QNF70xN6Z&#10;YlWWm6JH3ziPEkKg24cxyHeZXymQ8bNSASIzNafeYj59PvfpLHZbUR28cK2WUxviH7rohLZUdKZ6&#10;EFGwo9d/UXVaegyo4kJiV6BSWkLWQGqW5R9qnlrhIGshc4KbbQr/j1Z+Oj25L57F4R0ONMBkSO9C&#10;Fegy6RmU79KTOmUUJwvPs20wRCbpcr2+W27WFJIU26xpLG8STXFFOx/iB8COpZeaexpLdkucPoY4&#10;pl5SUjGLj9qYdH9tJb/Fs4GUYOxXUEw3VHyVifK+wHvj2UnQpIWUYONq6iJnJ5gi1hm4vAU0MTtA&#10;rU+5CQZ5j2ZgeQv4e8UZkauijTO40xb9LYLm+1x5zL+oHzUn+XHYDyS65q8vU9pjc6bh9bS/NQ8/&#10;jsKndUkGvj1GVDp7m6Bj4kRJq5SnM6192tVfv3PW9efc/QQAAP//AwBQSwMEFAAGAAgAAAAhANPS&#10;7KTaAAAABwEAAA8AAABkcnMvZG93bnJldi54bWxMj8tOwzAQRfdI/IM1SOyoE14JIU6FQHTFhpAP&#10;cOMhSWuPTey24e8ZVrCcc0d3ztTrxVlxxDlOnhTkqwwEUu/NRIOC7uP1qgQRkyajrSdU8I0R1s35&#10;Wa0r40/0jsc2DYJLKFZawZhSqKSM/YhOx5UPSJx9+tnpxOM8SDPrE5c7K6+z7F46PRFfGHXA5xH7&#10;fXtwCopdoFvXFS+7mzYP9m3j9t3XRqnLi+XpEUTCJf0tw68+q0PDTlt/IBOFVcCPJKZ3OQhOy+KB&#10;wZZBXpQgm1r+929+AAAA//8DAFBLAQItABQABgAIAAAAIQC2gziS/gAAAOEBAAATAAAAAAAAAAAA&#10;AAAAAAAAAABbQ29udGVudF9UeXBlc10ueG1sUEsBAi0AFAAGAAgAAAAhADj9If/WAAAAlAEAAAsA&#10;AAAAAAAAAAAAAAAALwEAAF9yZWxzLy5yZWxzUEsBAi0AFAAGAAgAAAAhAFNLmAfRAQAA5AMAAA4A&#10;AAAAAAAAAAAAAAAALgIAAGRycy9lMm9Eb2MueG1sUEsBAi0AFAAGAAgAAAAhANPS7KTaAAAABwEA&#10;AA8AAAAAAAAAAAAAAAAAKwQAAGRycy9kb3ducmV2LnhtbFBLBQYAAAAABAAEAPMAAAAyBQAAAAA=&#10;" filled="f" strokecolor="#ed7d31 [3205]" strokeweight="1pt">
                <v:textbox>
                  <w:txbxContent>
                    <w:p w14:paraId="5F541566" w14:textId="77777777"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Desarrollo de habilidades para la generación del cambio                    </w:t>
                      </w:r>
                    </w:p>
                    <w:p w14:paraId="37C5E576" w14:textId="77777777"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Entornos laborales impulsados por IA generativa   </w:t>
                      </w:r>
                    </w:p>
                    <w:p w14:paraId="3E00BFED" w14:textId="1B018704" w:rsidR="005706E4" w:rsidRPr="00EB76F2" w:rsidRDefault="005706E4" w:rsidP="005B5371">
                      <w:pPr>
                        <w:pStyle w:val="Prrafodelista"/>
                        <w:numPr>
                          <w:ilvl w:val="0"/>
                          <w:numId w:val="3"/>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Enfoques de liderazgo para los desafíos</w:t>
                      </w:r>
                    </w:p>
                  </w:txbxContent>
                </v:textbox>
                <w10:wrap anchorx="margin"/>
              </v:shape>
            </w:pict>
          </mc:Fallback>
        </mc:AlternateContent>
      </w:r>
    </w:p>
    <w:p w14:paraId="3913D360" w14:textId="6B425265" w:rsidR="005706E4" w:rsidRPr="00304F74" w:rsidRDefault="005706E4" w:rsidP="005706E4">
      <w:pPr>
        <w:jc w:val="both"/>
        <w:rPr>
          <w:rFonts w:ascii="Verdana" w:hAnsi="Verdana"/>
          <w:sz w:val="22"/>
          <w:szCs w:val="22"/>
        </w:rPr>
      </w:pPr>
    </w:p>
    <w:p w14:paraId="5589494F" w14:textId="24388BAF" w:rsidR="005706E4" w:rsidRPr="00304F74" w:rsidRDefault="005706E4" w:rsidP="005706E4">
      <w:pPr>
        <w:jc w:val="both"/>
        <w:rPr>
          <w:rFonts w:ascii="Verdana" w:hAnsi="Verdana"/>
          <w:sz w:val="22"/>
          <w:szCs w:val="22"/>
        </w:rPr>
      </w:pPr>
    </w:p>
    <w:p w14:paraId="1A9D81A4" w14:textId="1CC10E9B" w:rsidR="005706E4" w:rsidRPr="00304F74" w:rsidRDefault="005706E4" w:rsidP="005706E4">
      <w:pPr>
        <w:jc w:val="both"/>
        <w:rPr>
          <w:rFonts w:ascii="Verdana" w:hAnsi="Verdana"/>
          <w:sz w:val="22"/>
          <w:szCs w:val="22"/>
        </w:rPr>
      </w:pPr>
    </w:p>
    <w:p w14:paraId="71196B10" w14:textId="68EC4DA8" w:rsidR="00BD4D57" w:rsidRPr="00304F74" w:rsidRDefault="00BD4D57" w:rsidP="007B3646">
      <w:pPr>
        <w:rPr>
          <w:rFonts w:ascii="Verdana" w:hAnsi="Verdana"/>
          <w:sz w:val="22"/>
          <w:szCs w:val="22"/>
        </w:rPr>
      </w:pPr>
    </w:p>
    <w:p w14:paraId="5CBE46BE" w14:textId="3B795ADA" w:rsidR="007B13D6" w:rsidRPr="00304F74" w:rsidRDefault="007B13D6" w:rsidP="007B13D6">
      <w:pPr>
        <w:rPr>
          <w:rFonts w:ascii="Verdana" w:hAnsi="Verdana"/>
        </w:rPr>
      </w:pPr>
    </w:p>
    <w:p w14:paraId="3C4811CF" w14:textId="088BB228" w:rsidR="005706E4" w:rsidRPr="00304F74" w:rsidRDefault="005706E4" w:rsidP="005706E4">
      <w:pPr>
        <w:jc w:val="both"/>
        <w:rPr>
          <w:rFonts w:ascii="Verdana" w:hAnsi="Verdana"/>
          <w:sz w:val="22"/>
          <w:szCs w:val="22"/>
        </w:rPr>
      </w:pPr>
      <w:r w:rsidRPr="00304F74">
        <w:rPr>
          <w:rFonts w:ascii="Verdana" w:hAnsi="Verdana"/>
          <w:sz w:val="22"/>
          <w:szCs w:val="22"/>
        </w:rPr>
        <w:t>Para 2024 los temas adicionales de interés se resumen en dos tópicos:</w:t>
      </w:r>
    </w:p>
    <w:p w14:paraId="375153B4" w14:textId="68F78ED2" w:rsidR="005706E4" w:rsidRPr="00304F74" w:rsidRDefault="005706E4" w:rsidP="005706E4">
      <w:pPr>
        <w:jc w:val="both"/>
        <w:rPr>
          <w:rFonts w:ascii="Verdana" w:hAnsi="Verdana"/>
          <w:sz w:val="22"/>
          <w:szCs w:val="22"/>
        </w:rPr>
      </w:pPr>
    </w:p>
    <w:p w14:paraId="3886A052" w14:textId="50B15A71" w:rsidR="00EB76F2" w:rsidRPr="00304F74" w:rsidRDefault="007E2C44" w:rsidP="005706E4">
      <w:pPr>
        <w:jc w:val="both"/>
        <w:rPr>
          <w:rFonts w:ascii="Verdana" w:hAnsi="Verdana"/>
          <w:sz w:val="22"/>
          <w:szCs w:val="22"/>
        </w:rPr>
      </w:pPr>
      <w:r w:rsidRPr="00304F74">
        <w:rPr>
          <w:rFonts w:ascii="Verdana" w:hAnsi="Verdana"/>
          <w:noProof/>
          <w:lang w:eastAsia="es-CO"/>
        </w:rPr>
        <mc:AlternateContent>
          <mc:Choice Requires="wps">
            <w:drawing>
              <wp:anchor distT="0" distB="0" distL="114300" distR="114300" simplePos="0" relativeHeight="251670528" behindDoc="0" locked="0" layoutInCell="1" allowOverlap="1" wp14:anchorId="0A95E833" wp14:editId="59A44CC7">
                <wp:simplePos x="0" y="0"/>
                <wp:positionH relativeFrom="margin">
                  <wp:align>right</wp:align>
                </wp:positionH>
                <wp:positionV relativeFrom="paragraph">
                  <wp:posOffset>42135</wp:posOffset>
                </wp:positionV>
                <wp:extent cx="5597719" cy="524787"/>
                <wp:effectExtent l="0" t="0" r="22225" b="27940"/>
                <wp:wrapNone/>
                <wp:docPr id="27" name="CuadroTexto 26">
                  <a:extLst xmlns:a="http://schemas.openxmlformats.org/drawingml/2006/main">
                    <a:ext uri="{FF2B5EF4-FFF2-40B4-BE49-F238E27FC236}">
                      <a16:creationId xmlns:a16="http://schemas.microsoft.com/office/drawing/2014/main" id="{9324D897-58B4-CE8F-5B30-E2B43BC375B0}"/>
                    </a:ext>
                  </a:extLst>
                </wp:docPr>
                <wp:cNvGraphicFramePr/>
                <a:graphic xmlns:a="http://schemas.openxmlformats.org/drawingml/2006/main">
                  <a:graphicData uri="http://schemas.microsoft.com/office/word/2010/wordprocessingShape">
                    <wps:wsp>
                      <wps:cNvSpPr txBox="1"/>
                      <wps:spPr>
                        <a:xfrm>
                          <a:off x="0" y="0"/>
                          <a:ext cx="5597719" cy="524787"/>
                        </a:xfrm>
                        <a:prstGeom prst="rect">
                          <a:avLst/>
                        </a:prstGeom>
                        <a:noFill/>
                      </wps:spPr>
                      <wps:style>
                        <a:lnRef idx="2">
                          <a:schemeClr val="accent2"/>
                        </a:lnRef>
                        <a:fillRef idx="1">
                          <a:schemeClr val="lt1"/>
                        </a:fillRef>
                        <a:effectRef idx="0">
                          <a:schemeClr val="accent2"/>
                        </a:effectRef>
                        <a:fontRef idx="minor">
                          <a:schemeClr val="dk1"/>
                        </a:fontRef>
                      </wps:style>
                      <wps:txbx>
                        <w:txbxContent>
                          <w:p w14:paraId="77EA1C35" w14:textId="77777777" w:rsidR="00EB76F2" w:rsidRPr="00EB76F2" w:rsidRDefault="00EB76F2" w:rsidP="005B5371">
                            <w:pPr>
                              <w:pStyle w:val="Prrafodelista"/>
                              <w:numPr>
                                <w:ilvl w:val="0"/>
                                <w:numId w:val="4"/>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Sostenibilidad y gestión</w:t>
                            </w:r>
                          </w:p>
                          <w:p w14:paraId="6B492279" w14:textId="77777777" w:rsidR="00EB76F2" w:rsidRPr="00EB76F2" w:rsidRDefault="00EB76F2" w:rsidP="005B5371">
                            <w:pPr>
                              <w:pStyle w:val="Prrafodelista"/>
                              <w:numPr>
                                <w:ilvl w:val="0"/>
                                <w:numId w:val="4"/>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Modelos UX – Experiencia del Usuario</w:t>
                            </w:r>
                          </w:p>
                        </w:txbxContent>
                      </wps:txbx>
                      <wps:bodyPr wrap="square">
                        <a:noAutofit/>
                      </wps:bodyPr>
                    </wps:wsp>
                  </a:graphicData>
                </a:graphic>
                <wp14:sizeRelH relativeFrom="margin">
                  <wp14:pctWidth>0</wp14:pctWidth>
                </wp14:sizeRelH>
                <wp14:sizeRelV relativeFrom="margin">
                  <wp14:pctHeight>0</wp14:pctHeight>
                </wp14:sizeRelV>
              </wp:anchor>
            </w:drawing>
          </mc:Choice>
          <mc:Fallback>
            <w:pict>
              <v:shape w14:anchorId="0A95E833" id="CuadroTexto 26" o:spid="_x0000_s1030" type="#_x0000_t202" style="position:absolute;left:0;text-align:left;margin-left:389.55pt;margin-top:3.3pt;width:440.75pt;height:41.3pt;z-index:251670528;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O9z10wEAAOQDAAAOAAAAZHJzL2Uyb0RvYy54bWysU02P0zAQvSPxHyzfadJoS3ejpitgtVwQ&#10;IJb9Aa5jNxa2x9huk/57xk6aAtsT4uL4Y96beW8mm/vBaHIUPiiwDV0uSkqE5dAqu2/o8/fHN7eU&#10;hMhsyzRY0dCTCPR++/rVpne1qKAD3QpPkMSGuncN7WJ0dVEE3gnDwgKcsPgowRsW8ej3RetZj+xG&#10;F1VZvi168K3zwEUIePswPtJt5pdS8PhFyiAi0Q3F2mJefV53aS22G1bvPXOd4lMZ7B+qMExZTDpT&#10;PbDIyMGrF1RGcQ8BZFxwMAVIqbjIGlDNsvxLzVPHnMha0JzgZpvC/6Pln49P7qsncXgPAzYwGdK7&#10;UAe8THoG6U36YqUE39HC02ybGCLheLla3a3XyztKOL6tqpv17TrRFBe08yF+FGBI2jTUY1uyW+z4&#10;KcQx9BySkll4VFqn+0speRdPWqQAbb8JSVSLyatMlOdFfNCeHBl2mnEubKymKnJ0gklknYHLa0Ad&#10;swNY+hSbYCLP0QwsrwH/zDgjclawcQYbZcFfI2h/zJnH+LP6UXOSH4fdgKIbenPu0g7aEzavx/lt&#10;aPh5YD6NSzLw3SGCVNnbBB0DJ0ocpdydaezTrP5+zlGXn3P7CwAA//8DAFBLAwQUAAYACAAAACEA&#10;r8i7/tsAAAAFAQAADwAAAGRycy9kb3ducmV2LnhtbEyPwU7DMBBE70j8g7VI3KiTAmkIcSoEoqde&#10;CPkAN16StPHaxG4b/p7tCW47mtHM23I921GccAqDIwXpIgGB1DozUKeg+Xy/y0GEqMno0REq+MEA&#10;6+r6qtSFcWf6wFMdO8ElFAqtoI/RF1KGtkerw8J5JPa+3GR1ZDl10kz6zOV2lMskyaTVA/FCrz2+&#10;9tge6qNVsNp7erDN6m1/X6d+3G7sofneKHV7M788g4g4x78wXPAZHSpm2rkjmSBGBfxIVJBlINjM&#10;8/QRxI6PpyXIqpT/6atfAAAA//8DAFBLAQItABQABgAIAAAAIQC2gziS/gAAAOEBAAATAAAAAAAA&#10;AAAAAAAAAAAAAABbQ29udGVudF9UeXBlc10ueG1sUEsBAi0AFAAGAAgAAAAhADj9If/WAAAAlAEA&#10;AAsAAAAAAAAAAAAAAAAALwEAAF9yZWxzLy5yZWxzUEsBAi0AFAAGAAgAAAAhAF073PXTAQAA5AMA&#10;AA4AAAAAAAAAAAAAAAAALgIAAGRycy9lMm9Eb2MueG1sUEsBAi0AFAAGAAgAAAAhAK/Iu/7bAAAA&#10;BQEAAA8AAAAAAAAAAAAAAAAALQQAAGRycy9kb3ducmV2LnhtbFBLBQYAAAAABAAEAPMAAAA1BQAA&#10;AAA=&#10;" filled="f" strokecolor="#ed7d31 [3205]" strokeweight="1pt">
                <v:textbox>
                  <w:txbxContent>
                    <w:p w14:paraId="77EA1C35" w14:textId="77777777" w:rsidR="00EB76F2" w:rsidRPr="00EB76F2" w:rsidRDefault="00EB76F2" w:rsidP="005B5371">
                      <w:pPr>
                        <w:pStyle w:val="Prrafodelista"/>
                        <w:numPr>
                          <w:ilvl w:val="0"/>
                          <w:numId w:val="4"/>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Sostenibilidad y gestión</w:t>
                      </w:r>
                    </w:p>
                    <w:p w14:paraId="6B492279" w14:textId="77777777" w:rsidR="00EB76F2" w:rsidRPr="00EB76F2" w:rsidRDefault="00EB76F2" w:rsidP="005B5371">
                      <w:pPr>
                        <w:pStyle w:val="Prrafodelista"/>
                        <w:numPr>
                          <w:ilvl w:val="0"/>
                          <w:numId w:val="4"/>
                        </w:numPr>
                        <w:spacing w:after="0" w:line="240" w:lineRule="auto"/>
                        <w:rPr>
                          <w:rFonts w:hAnsi="Calibri"/>
                          <w:color w:val="000000" w:themeColor="dark1"/>
                          <w:kern w:val="24"/>
                          <w:sz w:val="24"/>
                          <w:szCs w:val="24"/>
                          <w:lang w:val="es-MX"/>
                        </w:rPr>
                      </w:pPr>
                      <w:r w:rsidRPr="00EB76F2">
                        <w:rPr>
                          <w:rFonts w:hAnsi="Calibri"/>
                          <w:color w:val="000000" w:themeColor="dark1"/>
                          <w:kern w:val="24"/>
                          <w:sz w:val="24"/>
                          <w:szCs w:val="24"/>
                          <w:lang w:val="es-MX"/>
                        </w:rPr>
                        <w:t xml:space="preserve"> Modelos UX – Experiencia del Usuario</w:t>
                      </w:r>
                    </w:p>
                  </w:txbxContent>
                </v:textbox>
                <w10:wrap anchorx="margin"/>
              </v:shape>
            </w:pict>
          </mc:Fallback>
        </mc:AlternateContent>
      </w:r>
    </w:p>
    <w:p w14:paraId="54F301A9" w14:textId="67EED6BF" w:rsidR="00EB76F2" w:rsidRPr="00304F74" w:rsidRDefault="00EB76F2" w:rsidP="005706E4">
      <w:pPr>
        <w:jc w:val="both"/>
        <w:rPr>
          <w:rFonts w:ascii="Verdana" w:hAnsi="Verdana"/>
          <w:sz w:val="22"/>
          <w:szCs w:val="22"/>
        </w:rPr>
      </w:pPr>
    </w:p>
    <w:p w14:paraId="09EE98B0" w14:textId="77777777" w:rsidR="007E2C44" w:rsidRPr="00304F74" w:rsidRDefault="007E2C44" w:rsidP="005706E4">
      <w:pPr>
        <w:jc w:val="both"/>
        <w:rPr>
          <w:rFonts w:ascii="Verdana" w:hAnsi="Verdana"/>
          <w:sz w:val="22"/>
          <w:szCs w:val="22"/>
        </w:rPr>
      </w:pPr>
    </w:p>
    <w:p w14:paraId="7AC68180" w14:textId="0885A3EE" w:rsidR="00EB76F2" w:rsidRPr="00304F74" w:rsidRDefault="00EB76F2" w:rsidP="005706E4">
      <w:pPr>
        <w:jc w:val="both"/>
        <w:rPr>
          <w:rFonts w:ascii="Verdana" w:hAnsi="Verdana"/>
          <w:sz w:val="22"/>
          <w:szCs w:val="22"/>
        </w:rPr>
      </w:pPr>
      <w:r w:rsidRPr="00304F74">
        <w:rPr>
          <w:rFonts w:ascii="Verdana" w:hAnsi="Verdana"/>
          <w:sz w:val="22"/>
          <w:szCs w:val="22"/>
        </w:rPr>
        <w:t xml:space="preserve">Con los hallazgos validados por áreas se </w:t>
      </w:r>
      <w:r w:rsidR="006C3971" w:rsidRPr="00304F74">
        <w:rPr>
          <w:rFonts w:ascii="Verdana" w:hAnsi="Verdana"/>
          <w:sz w:val="22"/>
          <w:szCs w:val="22"/>
        </w:rPr>
        <w:t>presentó</w:t>
      </w:r>
      <w:r w:rsidRPr="00304F74">
        <w:rPr>
          <w:rFonts w:ascii="Verdana" w:hAnsi="Verdana"/>
          <w:sz w:val="22"/>
          <w:szCs w:val="22"/>
        </w:rPr>
        <w:t xml:space="preserve"> la propuesta de líneas de formación con los saberes asociados al comité de planeación para su correspondiente aprobación y a partir de los acuerdos y orientaciones resultantes en dicho comité se procedió a configurar la propuesta formativa.</w:t>
      </w:r>
    </w:p>
    <w:p w14:paraId="78B1D8DB" w14:textId="77777777" w:rsidR="00EB76F2" w:rsidRPr="00304F74" w:rsidRDefault="00EB76F2" w:rsidP="005706E4">
      <w:pPr>
        <w:jc w:val="both"/>
        <w:rPr>
          <w:rFonts w:ascii="Verdana" w:hAnsi="Verdana"/>
          <w:sz w:val="22"/>
          <w:szCs w:val="22"/>
        </w:rPr>
      </w:pPr>
    </w:p>
    <w:p w14:paraId="0153FF8E" w14:textId="1E2A9914" w:rsidR="00EB76F2" w:rsidRPr="00304F74" w:rsidRDefault="009265C8" w:rsidP="005A1E42">
      <w:pPr>
        <w:pStyle w:val="Ttulo1"/>
        <w:jc w:val="center"/>
        <w:rPr>
          <w:rFonts w:ascii="Verdana" w:hAnsi="Verdana"/>
          <w:b/>
          <w:bCs/>
          <w:sz w:val="24"/>
          <w:szCs w:val="24"/>
        </w:rPr>
      </w:pPr>
      <w:bookmarkStart w:id="17" w:name="_Toc231216536"/>
      <w:r w:rsidRPr="00304F74">
        <w:rPr>
          <w:rFonts w:ascii="Verdana" w:hAnsi="Verdana"/>
          <w:b/>
          <w:bCs/>
          <w:color w:val="800000"/>
          <w:sz w:val="24"/>
          <w:szCs w:val="24"/>
        </w:rPr>
        <w:t>VI</w:t>
      </w:r>
      <w:r w:rsidR="00EB76F2" w:rsidRPr="00304F74">
        <w:rPr>
          <w:rFonts w:ascii="Verdana" w:hAnsi="Verdana"/>
          <w:b/>
          <w:bCs/>
          <w:color w:val="800000"/>
          <w:sz w:val="24"/>
          <w:szCs w:val="24"/>
        </w:rPr>
        <w:t xml:space="preserve">. </w:t>
      </w:r>
      <w:r w:rsidRPr="00304F74">
        <w:rPr>
          <w:rFonts w:ascii="Verdana" w:hAnsi="Verdana"/>
          <w:b/>
          <w:bCs/>
          <w:color w:val="800000"/>
          <w:sz w:val="24"/>
          <w:szCs w:val="24"/>
        </w:rPr>
        <w:t>Dimensiones de la propuesta formativa</w:t>
      </w:r>
      <w:bookmarkEnd w:id="17"/>
    </w:p>
    <w:p w14:paraId="6C410FD2" w14:textId="77777777" w:rsidR="00EB76F2" w:rsidRPr="00304F74" w:rsidRDefault="00EB76F2" w:rsidP="005706E4">
      <w:pPr>
        <w:jc w:val="both"/>
        <w:rPr>
          <w:rFonts w:ascii="Verdana" w:hAnsi="Verdana"/>
          <w:sz w:val="22"/>
          <w:szCs w:val="22"/>
        </w:rPr>
      </w:pPr>
    </w:p>
    <w:p w14:paraId="481A6251" w14:textId="77777777" w:rsidR="00EB76F2" w:rsidRPr="00304F74" w:rsidRDefault="00EB76F2" w:rsidP="005706E4">
      <w:pPr>
        <w:jc w:val="both"/>
        <w:rPr>
          <w:rFonts w:ascii="Verdana" w:hAnsi="Verdana"/>
          <w:sz w:val="22"/>
          <w:szCs w:val="22"/>
        </w:rPr>
      </w:pPr>
    </w:p>
    <w:p w14:paraId="5F7F1B10" w14:textId="1CBFF0F7" w:rsidR="00AC0BD6" w:rsidRPr="00304F74" w:rsidRDefault="00AC0BD6" w:rsidP="005706E4">
      <w:pPr>
        <w:jc w:val="both"/>
        <w:rPr>
          <w:rFonts w:ascii="Verdana" w:hAnsi="Verdana"/>
          <w:sz w:val="22"/>
          <w:szCs w:val="22"/>
        </w:rPr>
      </w:pPr>
      <w:r w:rsidRPr="00304F74">
        <w:rPr>
          <w:rFonts w:ascii="Verdana" w:hAnsi="Verdana"/>
          <w:sz w:val="22"/>
          <w:szCs w:val="22"/>
        </w:rPr>
        <w:t>A partir del reconocimiento de necesidades se realizó la alineación conceptual, teórica y normativa partiendo de las definiciones y del normograma propio   del plan nacional de formación y capacitación 2023 y ser procedió a su interpretación en el contexto de los marcos de gestión del Ministerio.</w:t>
      </w:r>
    </w:p>
    <w:p w14:paraId="2E373B21" w14:textId="012D9BFC" w:rsidR="00AC0BD6" w:rsidRPr="00304F74" w:rsidRDefault="00AC0BD6" w:rsidP="00AC0BD6">
      <w:pPr>
        <w:tabs>
          <w:tab w:val="left" w:pos="6599"/>
        </w:tabs>
        <w:jc w:val="both"/>
        <w:rPr>
          <w:rFonts w:ascii="Verdana" w:hAnsi="Verdana"/>
          <w:sz w:val="22"/>
          <w:szCs w:val="22"/>
        </w:rPr>
      </w:pPr>
      <w:r w:rsidRPr="00304F74">
        <w:rPr>
          <w:rFonts w:ascii="Verdana" w:hAnsi="Verdana"/>
          <w:sz w:val="22"/>
          <w:szCs w:val="22"/>
        </w:rPr>
        <w:tab/>
      </w:r>
    </w:p>
    <w:p w14:paraId="379B223B" w14:textId="30AD297C" w:rsidR="00AC0BD6" w:rsidRPr="00304F74" w:rsidRDefault="00AC0BD6" w:rsidP="00AC0BD6">
      <w:pPr>
        <w:tabs>
          <w:tab w:val="left" w:pos="6599"/>
        </w:tabs>
        <w:jc w:val="both"/>
        <w:rPr>
          <w:rFonts w:ascii="Verdana" w:hAnsi="Verdana"/>
          <w:sz w:val="22"/>
          <w:szCs w:val="22"/>
        </w:rPr>
      </w:pPr>
      <w:r w:rsidRPr="00304F74">
        <w:rPr>
          <w:rFonts w:ascii="Verdana" w:hAnsi="Verdana"/>
          <w:sz w:val="22"/>
          <w:szCs w:val="22"/>
        </w:rPr>
        <w:t>Como resultado se estructuro la siguiente propuesta a partir de la concepción del aprendizaje organizacional.</w:t>
      </w:r>
    </w:p>
    <w:p w14:paraId="4600EF5D" w14:textId="77777777" w:rsidR="009265C8" w:rsidRPr="00304F74" w:rsidRDefault="009265C8" w:rsidP="00AC0BD6">
      <w:pPr>
        <w:tabs>
          <w:tab w:val="left" w:pos="6599"/>
        </w:tabs>
        <w:jc w:val="both"/>
        <w:rPr>
          <w:rFonts w:ascii="Verdana" w:hAnsi="Verdana"/>
          <w:sz w:val="22"/>
          <w:szCs w:val="22"/>
        </w:rPr>
      </w:pPr>
    </w:p>
    <w:p w14:paraId="68AA77DA" w14:textId="77777777" w:rsidR="009265C8" w:rsidRPr="00304F74" w:rsidRDefault="009265C8" w:rsidP="00AC0BD6">
      <w:pPr>
        <w:tabs>
          <w:tab w:val="left" w:pos="6599"/>
        </w:tabs>
        <w:jc w:val="both"/>
        <w:rPr>
          <w:rFonts w:ascii="Verdana" w:hAnsi="Verdana"/>
          <w:sz w:val="22"/>
          <w:szCs w:val="22"/>
        </w:rPr>
      </w:pPr>
    </w:p>
    <w:p w14:paraId="2408D059" w14:textId="007611ED" w:rsidR="00AC0BD6" w:rsidRPr="00304F74" w:rsidRDefault="009265C8" w:rsidP="005706E4">
      <w:pPr>
        <w:jc w:val="both"/>
        <w:rPr>
          <w:rFonts w:ascii="Verdana" w:hAnsi="Verdana"/>
          <w:sz w:val="22"/>
          <w:szCs w:val="22"/>
        </w:rPr>
      </w:pPr>
      <w:r w:rsidRPr="00304F74">
        <w:rPr>
          <w:rFonts w:ascii="Verdana" w:hAnsi="Verdana"/>
          <w:noProof/>
          <w:lang w:eastAsia="es-CO"/>
        </w:rPr>
        <w:drawing>
          <wp:inline distT="0" distB="0" distL="0" distR="0" wp14:anchorId="4C9A4F5E" wp14:editId="04B97850">
            <wp:extent cx="5612130" cy="3156585"/>
            <wp:effectExtent l="0" t="0" r="7620" b="5715"/>
            <wp:docPr id="97188298" name="Gráfico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188298" name=""/>
                    <pic:cNvPicPr/>
                  </pic:nvPicPr>
                  <pic:blipFill>
                    <a:blip r:embed="rId19">
                      <a:extLst>
                        <a:ext uri="{96DAC541-7B7A-43D3-8B79-37D633B846F1}">
                          <asvg:svgBlip xmlns:asvg="http://schemas.microsoft.com/office/drawing/2016/SVG/main" r:embed="rId20"/>
                        </a:ext>
                      </a:extLst>
                    </a:blip>
                    <a:stretch>
                      <a:fillRect/>
                    </a:stretch>
                  </pic:blipFill>
                  <pic:spPr>
                    <a:xfrm>
                      <a:off x="0" y="0"/>
                      <a:ext cx="5612130" cy="3156585"/>
                    </a:xfrm>
                    <a:prstGeom prst="rect">
                      <a:avLst/>
                    </a:prstGeom>
                  </pic:spPr>
                </pic:pic>
              </a:graphicData>
            </a:graphic>
          </wp:inline>
        </w:drawing>
      </w:r>
    </w:p>
    <w:p w14:paraId="26870D29" w14:textId="77777777" w:rsidR="00AC0BD6" w:rsidRPr="00304F74" w:rsidRDefault="00AC0BD6" w:rsidP="005706E4">
      <w:pPr>
        <w:jc w:val="both"/>
        <w:rPr>
          <w:rFonts w:ascii="Verdana" w:hAnsi="Verdana"/>
          <w:sz w:val="22"/>
          <w:szCs w:val="22"/>
        </w:rPr>
      </w:pPr>
    </w:p>
    <w:p w14:paraId="4189EF8C" w14:textId="7BA8C666" w:rsidR="007B13D6" w:rsidRPr="00304F74" w:rsidRDefault="00B576A0" w:rsidP="00B576A0">
      <w:pPr>
        <w:jc w:val="both"/>
        <w:rPr>
          <w:rFonts w:ascii="Verdana" w:hAnsi="Verdana"/>
          <w:sz w:val="22"/>
          <w:szCs w:val="22"/>
          <w:lang w:val="es-ES"/>
        </w:rPr>
      </w:pPr>
      <w:r w:rsidRPr="00304F74">
        <w:rPr>
          <w:rFonts w:ascii="Verdana" w:hAnsi="Verdana"/>
          <w:sz w:val="22"/>
          <w:szCs w:val="22"/>
          <w:lang w:val="es-ES"/>
        </w:rPr>
        <w:t xml:space="preserve">De acuerdo con las orientaciones conceptuales y metodológicas establecidas en la Guía del Plan Nacional de Formación y Capacitación, el aprendizaje organizacional se posiciona como uno de los pilares clave para la generación del conocimiento. En este contexto, la educación, mediada a través de formatos de capacitación, entrenamiento y formación, junto con las metodologías </w:t>
      </w:r>
      <w:r w:rsidRPr="00304F74">
        <w:rPr>
          <w:rFonts w:ascii="Verdana" w:hAnsi="Verdana"/>
          <w:sz w:val="22"/>
          <w:szCs w:val="22"/>
          <w:lang w:val="es-ES"/>
        </w:rPr>
        <w:lastRenderedPageBreak/>
        <w:t>provenientes de la ciencia educativa en el ámbito de la gestión pública, constituyen el marco fundamental para la concepción y ejecución del presente plan de capacitación:</w:t>
      </w:r>
    </w:p>
    <w:p w14:paraId="7A94A44B" w14:textId="77777777" w:rsidR="00AC0BD6" w:rsidRPr="00304F74" w:rsidRDefault="00AC0BD6" w:rsidP="00B576A0">
      <w:pPr>
        <w:jc w:val="both"/>
        <w:rPr>
          <w:rFonts w:ascii="Verdana" w:hAnsi="Verdana"/>
          <w:sz w:val="22"/>
          <w:szCs w:val="22"/>
          <w:lang w:val="es-ES"/>
        </w:rPr>
      </w:pPr>
    </w:p>
    <w:p w14:paraId="5FEEC6B3" w14:textId="222C8C4F" w:rsidR="00AC0BD6" w:rsidRPr="00304F74" w:rsidRDefault="00AC0BD6" w:rsidP="00B576A0">
      <w:pPr>
        <w:jc w:val="both"/>
        <w:rPr>
          <w:rFonts w:ascii="Verdana" w:hAnsi="Verdana"/>
          <w:sz w:val="22"/>
          <w:szCs w:val="22"/>
          <w:lang w:val="es-ES"/>
        </w:rPr>
      </w:pPr>
      <w:r w:rsidRPr="00304F74">
        <w:rPr>
          <w:rFonts w:ascii="Verdana" w:hAnsi="Verdana"/>
          <w:sz w:val="22"/>
          <w:szCs w:val="22"/>
          <w:lang w:val="es-ES"/>
        </w:rPr>
        <w:t>El aprendizaje organizacional como un proceso de aprendizaje individual y colectivo a través de la dinámica diaria, la socialización y las experiencias compartidas, así como la integración de conocimientos internos y externos a la entidad; convirtiendo el conocimiento tácito en explicito, en la labor cotidiana y viceversa, que al final se convierte en el conocimiento organizacional.</w:t>
      </w:r>
    </w:p>
    <w:p w14:paraId="11737819" w14:textId="08743E77" w:rsidR="00AC0BD6" w:rsidRPr="00304F74" w:rsidRDefault="00AC0BD6" w:rsidP="00B576A0">
      <w:pPr>
        <w:jc w:val="both"/>
        <w:rPr>
          <w:rFonts w:ascii="Verdana" w:hAnsi="Verdana"/>
          <w:sz w:val="22"/>
          <w:szCs w:val="22"/>
          <w:lang w:val="es-ES"/>
        </w:rPr>
      </w:pPr>
    </w:p>
    <w:p w14:paraId="438BEE3D" w14:textId="5BBAD8DD" w:rsidR="000A65C3" w:rsidRPr="00304F74" w:rsidRDefault="00AC0BD6" w:rsidP="00DF737E">
      <w:pPr>
        <w:jc w:val="both"/>
        <w:rPr>
          <w:rFonts w:ascii="Verdana" w:hAnsi="Verdana"/>
          <w:sz w:val="22"/>
          <w:szCs w:val="22"/>
          <w:lang w:val="es-ES"/>
        </w:rPr>
      </w:pPr>
      <w:r w:rsidRPr="00304F74">
        <w:rPr>
          <w:rFonts w:ascii="Verdana" w:hAnsi="Verdana"/>
          <w:sz w:val="22"/>
          <w:szCs w:val="22"/>
          <w:lang w:val="es-ES"/>
        </w:rPr>
        <w:t xml:space="preserve">La presente propuesta formativa define las características del aprendizaje organizacional que aspira configura en los siguientes cuatro elementos: Situado, progresivo, especializado e innovador </w:t>
      </w:r>
    </w:p>
    <w:p w14:paraId="33C59D49" w14:textId="77777777" w:rsidR="00AC0BD6" w:rsidRPr="00304F74" w:rsidRDefault="00AC0BD6" w:rsidP="00AC0BD6">
      <w:pPr>
        <w:jc w:val="both"/>
        <w:rPr>
          <w:rFonts w:ascii="Verdana" w:hAnsi="Verdana"/>
          <w:sz w:val="22"/>
          <w:szCs w:val="22"/>
          <w:lang w:val="es-ES"/>
        </w:rPr>
      </w:pPr>
    </w:p>
    <w:p w14:paraId="68412FF5" w14:textId="593CC856" w:rsidR="00AC0BD6" w:rsidRPr="00304F74" w:rsidRDefault="00AC0BD6" w:rsidP="00AC0BD6">
      <w:pPr>
        <w:jc w:val="both"/>
        <w:rPr>
          <w:rFonts w:ascii="Verdana" w:hAnsi="Verdana"/>
          <w:sz w:val="22"/>
          <w:szCs w:val="22"/>
          <w:lang w:val="es-ES"/>
        </w:rPr>
      </w:pPr>
      <w:r w:rsidRPr="00304F74">
        <w:rPr>
          <w:rFonts w:ascii="Verdana" w:hAnsi="Verdana"/>
          <w:sz w:val="22"/>
          <w:szCs w:val="22"/>
          <w:lang w:val="es-ES"/>
        </w:rPr>
        <w:t xml:space="preserve">El aprendizaje situado hace referencia a los procesos y actividades de capacitación en conocimientos y procedimientos necesarios para un desempeño efectivo y contextualizado dentro del marco del MINCIT.  Su nivel de conocimiento principal es el esencial y dentro </w:t>
      </w:r>
      <w:r w:rsidR="000C5F2B" w:rsidRPr="00304F74">
        <w:rPr>
          <w:rFonts w:ascii="Verdana" w:hAnsi="Verdana"/>
          <w:sz w:val="22"/>
          <w:szCs w:val="22"/>
          <w:lang w:val="es-ES"/>
        </w:rPr>
        <w:t>de los</w:t>
      </w:r>
      <w:r w:rsidRPr="00304F74">
        <w:rPr>
          <w:rFonts w:ascii="Verdana" w:hAnsi="Verdana"/>
          <w:sz w:val="22"/>
          <w:szCs w:val="22"/>
          <w:lang w:val="es-ES"/>
        </w:rPr>
        <w:t xml:space="preserve"> objetivos se suscriben al suministro y apropiación de información para aplicarla en el desempeño laboral buscando la adaptación operativa y táctica pero también la integración cultural. </w:t>
      </w:r>
    </w:p>
    <w:p w14:paraId="08854A32" w14:textId="21D60610" w:rsidR="00AC0BD6" w:rsidRPr="00304F74" w:rsidRDefault="00AC0BD6" w:rsidP="00AC0BD6">
      <w:pPr>
        <w:jc w:val="both"/>
        <w:rPr>
          <w:rFonts w:ascii="Verdana" w:hAnsi="Verdana"/>
          <w:sz w:val="22"/>
          <w:szCs w:val="22"/>
          <w:lang w:val="es-ES"/>
        </w:rPr>
      </w:pPr>
    </w:p>
    <w:p w14:paraId="7A1D1823" w14:textId="77777777" w:rsidR="00ED2604" w:rsidRPr="00304F74" w:rsidRDefault="00AC0BD6" w:rsidP="00AC0BD6">
      <w:pPr>
        <w:jc w:val="both"/>
        <w:rPr>
          <w:rFonts w:ascii="Verdana" w:hAnsi="Verdana"/>
          <w:sz w:val="22"/>
          <w:szCs w:val="22"/>
          <w:lang w:val="es-ES"/>
        </w:rPr>
      </w:pPr>
      <w:r w:rsidRPr="00304F74">
        <w:rPr>
          <w:rFonts w:ascii="Verdana" w:hAnsi="Verdana"/>
          <w:sz w:val="22"/>
          <w:szCs w:val="22"/>
          <w:lang w:val="es-ES"/>
        </w:rPr>
        <w:t xml:space="preserve">El aprendizaje situado se estructura curricularmente a partir del componente fundamental en el cual se desarrollan las habilidades y competencias que deben configurarse en el perfil de todos los servidores que hacen parte del ministerio desde su momento de vinculación y se actualizan de manera progresiva. Se contempla allí dos tipos de contenidos y competencias aquellas básicas </w:t>
      </w:r>
      <w:r w:rsidR="004771EB" w:rsidRPr="00304F74">
        <w:rPr>
          <w:rFonts w:ascii="Verdana" w:hAnsi="Verdana"/>
          <w:sz w:val="22"/>
          <w:szCs w:val="22"/>
          <w:lang w:val="es-ES"/>
        </w:rPr>
        <w:t xml:space="preserve">y </w:t>
      </w:r>
      <w:r w:rsidR="00797D4A" w:rsidRPr="00304F74">
        <w:rPr>
          <w:rFonts w:ascii="Verdana" w:hAnsi="Verdana"/>
          <w:sz w:val="22"/>
          <w:szCs w:val="22"/>
          <w:lang w:val="es-ES"/>
        </w:rPr>
        <w:t>aquellos específicos</w:t>
      </w:r>
      <w:r w:rsidR="004771EB" w:rsidRPr="00304F74">
        <w:rPr>
          <w:rFonts w:ascii="Verdana" w:hAnsi="Verdana"/>
          <w:sz w:val="22"/>
          <w:szCs w:val="22"/>
          <w:lang w:val="es-ES"/>
        </w:rPr>
        <w:t xml:space="preserve"> dentro de las cuales se desarrollan aspectos propios por procesos, áreas y niveles. Los componentes se desarrollan a través de contenidos bajo los lineamientos normativos de la función </w:t>
      </w:r>
      <w:r w:rsidR="00261199" w:rsidRPr="00304F74">
        <w:rPr>
          <w:rFonts w:ascii="Verdana" w:hAnsi="Verdana"/>
          <w:sz w:val="22"/>
          <w:szCs w:val="22"/>
          <w:lang w:val="es-ES"/>
        </w:rPr>
        <w:t>pública</w:t>
      </w:r>
      <w:r w:rsidR="004771EB" w:rsidRPr="00304F74">
        <w:rPr>
          <w:rFonts w:ascii="Verdana" w:hAnsi="Verdana"/>
          <w:sz w:val="22"/>
          <w:szCs w:val="22"/>
          <w:lang w:val="es-ES"/>
        </w:rPr>
        <w:t xml:space="preserve"> para los momentos de inducción, reinducción y entrenamiento en el puesto de trabajo bajo metodologías informativas</w:t>
      </w:r>
      <w:r w:rsidR="00797D4A" w:rsidRPr="00304F74">
        <w:rPr>
          <w:rFonts w:ascii="Verdana" w:hAnsi="Verdana"/>
          <w:sz w:val="22"/>
          <w:szCs w:val="22"/>
          <w:lang w:val="es-ES"/>
        </w:rPr>
        <w:t xml:space="preserve"> y </w:t>
      </w:r>
      <w:r w:rsidR="004771EB" w:rsidRPr="00304F74">
        <w:rPr>
          <w:rFonts w:ascii="Verdana" w:hAnsi="Verdana"/>
          <w:sz w:val="22"/>
          <w:szCs w:val="22"/>
          <w:lang w:val="es-ES"/>
        </w:rPr>
        <w:t xml:space="preserve">de apropiación de conocimiento que integran lo cognitivo, lo procedimental y lo valorativo. </w:t>
      </w:r>
    </w:p>
    <w:p w14:paraId="68863346" w14:textId="77777777" w:rsidR="00ED2604" w:rsidRPr="00304F74" w:rsidRDefault="00ED2604" w:rsidP="00AC0BD6">
      <w:pPr>
        <w:jc w:val="both"/>
        <w:rPr>
          <w:rFonts w:ascii="Verdana" w:hAnsi="Verdana"/>
          <w:sz w:val="22"/>
          <w:szCs w:val="22"/>
          <w:lang w:val="es-ES"/>
        </w:rPr>
      </w:pPr>
    </w:p>
    <w:p w14:paraId="3EC4E563" w14:textId="4933EFE0" w:rsidR="00AC0BD6" w:rsidRPr="00304F74" w:rsidRDefault="004771EB" w:rsidP="00AC0BD6">
      <w:pPr>
        <w:jc w:val="both"/>
        <w:rPr>
          <w:rFonts w:ascii="Verdana" w:hAnsi="Verdana"/>
          <w:sz w:val="22"/>
          <w:szCs w:val="22"/>
          <w:lang w:val="es-ES"/>
        </w:rPr>
      </w:pPr>
      <w:r w:rsidRPr="00304F74">
        <w:rPr>
          <w:rFonts w:ascii="Verdana" w:hAnsi="Verdana"/>
          <w:sz w:val="22"/>
          <w:szCs w:val="22"/>
          <w:lang w:val="es-ES"/>
        </w:rPr>
        <w:t xml:space="preserve">Se privilegian en este plan metodologías que propician el relacionamiento del servidor que está ingresando y adaptándose al contexto. La formación situada desde este punto se vuelve un principió del plan de capacitación de forma tal que todos los saberes gradualmente se aborden en el contexto de aplicación de los servicios, programas y proyectos que el ministerio desarrolla.  </w:t>
      </w:r>
    </w:p>
    <w:p w14:paraId="59D1A2E2" w14:textId="77777777" w:rsidR="004771EB" w:rsidRPr="00304F74" w:rsidRDefault="004771EB" w:rsidP="00AC0BD6">
      <w:pPr>
        <w:jc w:val="both"/>
        <w:rPr>
          <w:rFonts w:ascii="Verdana" w:hAnsi="Verdana"/>
          <w:sz w:val="22"/>
          <w:szCs w:val="22"/>
          <w:lang w:val="es-ES"/>
        </w:rPr>
      </w:pPr>
    </w:p>
    <w:p w14:paraId="15FAF465" w14:textId="6D5C03A3" w:rsidR="004771EB" w:rsidRPr="00304F74" w:rsidRDefault="004771EB" w:rsidP="00AC0BD6">
      <w:pPr>
        <w:jc w:val="both"/>
        <w:rPr>
          <w:rFonts w:ascii="Verdana" w:hAnsi="Verdana"/>
          <w:sz w:val="22"/>
          <w:szCs w:val="22"/>
          <w:lang w:val="es-ES"/>
        </w:rPr>
      </w:pPr>
      <w:r w:rsidRPr="00304F74">
        <w:rPr>
          <w:rFonts w:ascii="Verdana" w:hAnsi="Verdana"/>
          <w:sz w:val="22"/>
          <w:szCs w:val="22"/>
          <w:lang w:val="es-ES"/>
        </w:rPr>
        <w:t xml:space="preserve">El aprendizaje progresivo </w:t>
      </w:r>
      <w:r w:rsidR="00261199" w:rsidRPr="00304F74">
        <w:rPr>
          <w:rFonts w:ascii="Verdana" w:hAnsi="Verdana"/>
          <w:sz w:val="22"/>
          <w:szCs w:val="22"/>
          <w:lang w:val="es-ES"/>
        </w:rPr>
        <w:t>está</w:t>
      </w:r>
      <w:r w:rsidRPr="00304F74">
        <w:rPr>
          <w:rFonts w:ascii="Verdana" w:hAnsi="Verdana"/>
          <w:sz w:val="22"/>
          <w:szCs w:val="22"/>
          <w:lang w:val="es-ES"/>
        </w:rPr>
        <w:t xml:space="preserve"> definido dentro de la concepción amplia del aprendizaje organizacional como el continuo formativo que debe desarrollarse para asegurar el mejoramiento y el cierre de brechas entre el desempeño esperado y el desempeño de los servidores en los distintos procesos y competencias. Dentro de este proceso los componentes transversales técnico, </w:t>
      </w:r>
      <w:r w:rsidRPr="00304F74">
        <w:rPr>
          <w:rFonts w:ascii="Verdana" w:hAnsi="Verdana"/>
          <w:sz w:val="22"/>
          <w:szCs w:val="22"/>
          <w:lang w:val="es-ES"/>
        </w:rPr>
        <w:lastRenderedPageBreak/>
        <w:t xml:space="preserve">de desarrollo humano y de integridad y legalidad acogen las líneas continuas para asegurar los </w:t>
      </w:r>
      <w:r w:rsidR="00261199" w:rsidRPr="00304F74">
        <w:rPr>
          <w:rFonts w:ascii="Verdana" w:hAnsi="Verdana"/>
          <w:sz w:val="22"/>
          <w:szCs w:val="22"/>
          <w:lang w:val="es-ES"/>
        </w:rPr>
        <w:t>más</w:t>
      </w:r>
      <w:r w:rsidRPr="00304F74">
        <w:rPr>
          <w:rFonts w:ascii="Verdana" w:hAnsi="Verdana"/>
          <w:sz w:val="22"/>
          <w:szCs w:val="22"/>
          <w:lang w:val="es-ES"/>
        </w:rPr>
        <w:t xml:space="preserve"> altos niveles de competencia técnica, táctica y operativa, comportamental y de servicio al ciudadano. </w:t>
      </w:r>
    </w:p>
    <w:p w14:paraId="67F69102" w14:textId="77777777" w:rsidR="00D25352" w:rsidRPr="00304F74" w:rsidRDefault="00D25352" w:rsidP="00AC0BD6">
      <w:pPr>
        <w:jc w:val="both"/>
        <w:rPr>
          <w:rFonts w:ascii="Verdana" w:hAnsi="Verdana"/>
          <w:sz w:val="22"/>
          <w:szCs w:val="22"/>
          <w:lang w:val="es-ES"/>
        </w:rPr>
      </w:pPr>
    </w:p>
    <w:p w14:paraId="2043A036" w14:textId="1D20FADA" w:rsidR="004771EB" w:rsidRPr="00304F74" w:rsidRDefault="004771EB" w:rsidP="00AC0BD6">
      <w:pPr>
        <w:jc w:val="both"/>
        <w:rPr>
          <w:rFonts w:ascii="Verdana" w:hAnsi="Verdana"/>
          <w:sz w:val="22"/>
          <w:szCs w:val="22"/>
          <w:lang w:val="es-ES"/>
        </w:rPr>
      </w:pPr>
      <w:r w:rsidRPr="00304F74">
        <w:rPr>
          <w:rFonts w:ascii="Verdana" w:hAnsi="Verdana"/>
          <w:sz w:val="22"/>
          <w:szCs w:val="22"/>
          <w:lang w:val="es-ES"/>
        </w:rPr>
        <w:t xml:space="preserve">Esos tres componentes se constituyen en la respuesta de educación para la mejora, para el desarrollo del ser y para el compromiso con el servicio público. El </w:t>
      </w:r>
      <w:r w:rsidR="00D25352" w:rsidRPr="00304F74">
        <w:rPr>
          <w:rFonts w:ascii="Verdana" w:hAnsi="Verdana"/>
          <w:sz w:val="22"/>
          <w:szCs w:val="22"/>
          <w:lang w:val="es-ES"/>
        </w:rPr>
        <w:t>nivel</w:t>
      </w:r>
      <w:r w:rsidRPr="00304F74">
        <w:rPr>
          <w:rFonts w:ascii="Verdana" w:hAnsi="Verdana"/>
          <w:sz w:val="22"/>
          <w:szCs w:val="22"/>
          <w:lang w:val="es-ES"/>
        </w:rPr>
        <w:t xml:space="preserve"> de conocimiento preferente de estos componentes es el nivel competente</w:t>
      </w:r>
      <w:r w:rsidR="00D25352" w:rsidRPr="00304F74">
        <w:rPr>
          <w:rFonts w:ascii="Verdana" w:hAnsi="Verdana"/>
          <w:sz w:val="22"/>
          <w:szCs w:val="22"/>
          <w:lang w:val="es-ES"/>
        </w:rPr>
        <w:t>.</w:t>
      </w:r>
    </w:p>
    <w:p w14:paraId="76F680AC" w14:textId="77777777" w:rsidR="004771EB" w:rsidRPr="00304F74" w:rsidRDefault="004771EB" w:rsidP="00AC0BD6">
      <w:pPr>
        <w:jc w:val="both"/>
        <w:rPr>
          <w:rFonts w:ascii="Verdana" w:hAnsi="Verdana"/>
          <w:sz w:val="22"/>
          <w:szCs w:val="22"/>
          <w:lang w:val="es-ES"/>
        </w:rPr>
      </w:pPr>
    </w:p>
    <w:p w14:paraId="7051ABB4" w14:textId="335E8083" w:rsidR="00AC0BD6" w:rsidRPr="00304F74" w:rsidRDefault="004771EB" w:rsidP="00AC0BD6">
      <w:pPr>
        <w:jc w:val="both"/>
        <w:rPr>
          <w:rFonts w:ascii="Verdana" w:hAnsi="Verdana"/>
          <w:sz w:val="22"/>
          <w:szCs w:val="22"/>
          <w:lang w:val="es-ES"/>
        </w:rPr>
      </w:pPr>
      <w:r w:rsidRPr="00304F74">
        <w:rPr>
          <w:rFonts w:ascii="Verdana" w:hAnsi="Verdana"/>
          <w:sz w:val="22"/>
          <w:szCs w:val="22"/>
          <w:lang w:val="es-ES"/>
        </w:rPr>
        <w:t>El aprendiza</w:t>
      </w:r>
      <w:r w:rsidR="00D25352" w:rsidRPr="00304F74">
        <w:rPr>
          <w:rFonts w:ascii="Verdana" w:hAnsi="Verdana"/>
          <w:sz w:val="22"/>
          <w:szCs w:val="22"/>
          <w:lang w:val="es-ES"/>
        </w:rPr>
        <w:t xml:space="preserve">je especializado aborda metodologías especificas en los dominios misionales de servicios, programas y proyectos en comercio, industria, desarrollo empresarial, emprendimiento y turismo, así como innovaciones técnicas, metodológicas y tecnológicas que generen soluciones a partir de ideas que generan valor. El componente propio de este aprendizaje esta dado por el carácter especifico y focalizado en algunas áreas, procesos y niveles y busca la formación para la innovación a partir de metodológicas por problemas, por retos, por proyectos y la replicación y transferencia de buenas prácticas. El nivel de conocimiento que se busca aquí es el conocimiento experto. </w:t>
      </w:r>
    </w:p>
    <w:p w14:paraId="74E6D474" w14:textId="77777777" w:rsidR="00AC0BD6" w:rsidRPr="00304F74" w:rsidRDefault="00AC0BD6" w:rsidP="00AC0BD6">
      <w:pPr>
        <w:jc w:val="both"/>
        <w:rPr>
          <w:rFonts w:ascii="Verdana" w:hAnsi="Verdana"/>
          <w:sz w:val="22"/>
          <w:szCs w:val="22"/>
          <w:lang w:val="es-ES"/>
        </w:rPr>
      </w:pPr>
    </w:p>
    <w:p w14:paraId="6C6CDBF7" w14:textId="77777777" w:rsidR="009265C8" w:rsidRPr="00304F74" w:rsidRDefault="00D25352" w:rsidP="00DF737E">
      <w:pPr>
        <w:jc w:val="both"/>
        <w:rPr>
          <w:rFonts w:ascii="Verdana" w:hAnsi="Verdana"/>
          <w:sz w:val="22"/>
          <w:szCs w:val="22"/>
          <w:lang w:val="es-ES"/>
        </w:rPr>
      </w:pPr>
      <w:r w:rsidRPr="00304F74">
        <w:rPr>
          <w:rFonts w:ascii="Verdana" w:hAnsi="Verdana"/>
          <w:sz w:val="22"/>
          <w:szCs w:val="22"/>
          <w:lang w:val="es-ES"/>
        </w:rPr>
        <w:t>El aprendizaje para la innovación se desarrolla fundamentalmente por el componente de liderazgo a través del cual se impulsa el desarrollo de las nuevas ideas de proyectos de valor que propician el cambio y el desarrollo, su relación con el aprendizaje especializado es necesaria para construir el desarrollo de estas iniciativas que impulsan el avance y la consecución de metas estratégicas</w:t>
      </w:r>
      <w:r w:rsidR="00797D4A" w:rsidRPr="00304F74">
        <w:rPr>
          <w:rFonts w:ascii="Verdana" w:hAnsi="Verdana"/>
          <w:sz w:val="22"/>
          <w:szCs w:val="22"/>
          <w:lang w:val="es-ES"/>
        </w:rPr>
        <w:t>.</w:t>
      </w:r>
    </w:p>
    <w:p w14:paraId="4B2E8101" w14:textId="77777777" w:rsidR="009265C8" w:rsidRPr="00304F74" w:rsidRDefault="009265C8" w:rsidP="00DF737E">
      <w:pPr>
        <w:jc w:val="both"/>
        <w:rPr>
          <w:rFonts w:ascii="Verdana" w:hAnsi="Verdana"/>
          <w:sz w:val="22"/>
          <w:szCs w:val="22"/>
          <w:lang w:val="es-ES"/>
        </w:rPr>
      </w:pPr>
    </w:p>
    <w:p w14:paraId="1AFB7149" w14:textId="7862C909" w:rsidR="00AC0BD6" w:rsidRPr="00304F74" w:rsidRDefault="009265C8" w:rsidP="00DF737E">
      <w:pPr>
        <w:jc w:val="both"/>
        <w:rPr>
          <w:rFonts w:ascii="Verdana" w:hAnsi="Verdana"/>
          <w:sz w:val="22"/>
          <w:szCs w:val="22"/>
          <w:lang w:val="es-ES"/>
        </w:rPr>
      </w:pPr>
      <w:r w:rsidRPr="00304F74">
        <w:rPr>
          <w:rFonts w:ascii="Verdana" w:hAnsi="Verdana"/>
          <w:sz w:val="22"/>
          <w:szCs w:val="22"/>
          <w:lang w:val="es-ES"/>
        </w:rPr>
        <w:t>El aprendizaje para el empoderamiento y el impulso del cambio: Metodologías de aprendizaje para fortalecer competencias de liderazgo y facilitar la gestión del cambio organizacional.</w:t>
      </w:r>
    </w:p>
    <w:p w14:paraId="1999CCDC" w14:textId="3ED3771F" w:rsidR="00AC0BD6" w:rsidRPr="00304F74" w:rsidRDefault="00D25352" w:rsidP="00D25352">
      <w:pPr>
        <w:tabs>
          <w:tab w:val="left" w:pos="419"/>
        </w:tabs>
        <w:jc w:val="both"/>
        <w:rPr>
          <w:rFonts w:ascii="Verdana" w:hAnsi="Verdana"/>
        </w:rPr>
      </w:pPr>
      <w:r w:rsidRPr="00304F74">
        <w:rPr>
          <w:rFonts w:ascii="Verdana" w:hAnsi="Verdana"/>
        </w:rPr>
        <w:tab/>
      </w:r>
    </w:p>
    <w:p w14:paraId="1D0A9D06" w14:textId="0633D7B9" w:rsidR="00ED2604" w:rsidRPr="00304F74" w:rsidRDefault="00D25352" w:rsidP="008F6DB0">
      <w:pPr>
        <w:tabs>
          <w:tab w:val="left" w:pos="419"/>
        </w:tabs>
        <w:jc w:val="both"/>
        <w:rPr>
          <w:rFonts w:ascii="Verdana" w:hAnsi="Verdana"/>
          <w:sz w:val="22"/>
          <w:szCs w:val="22"/>
        </w:rPr>
      </w:pPr>
      <w:r w:rsidRPr="00304F74">
        <w:rPr>
          <w:rFonts w:ascii="Verdana" w:hAnsi="Verdana"/>
          <w:sz w:val="22"/>
          <w:szCs w:val="22"/>
        </w:rPr>
        <w:t xml:space="preserve">La clasificación de las necesidades se </w:t>
      </w:r>
      <w:r w:rsidR="00261199" w:rsidRPr="00304F74">
        <w:rPr>
          <w:rFonts w:ascii="Verdana" w:hAnsi="Verdana"/>
          <w:sz w:val="22"/>
          <w:szCs w:val="22"/>
        </w:rPr>
        <w:t>integró</w:t>
      </w:r>
      <w:r w:rsidRPr="00304F74">
        <w:rPr>
          <w:rFonts w:ascii="Verdana" w:hAnsi="Verdana"/>
          <w:sz w:val="22"/>
          <w:szCs w:val="22"/>
        </w:rPr>
        <w:t xml:space="preserve"> a estos componentes y líneas estratégicas </w:t>
      </w:r>
      <w:r w:rsidR="005D1677" w:rsidRPr="00304F74">
        <w:rPr>
          <w:rFonts w:ascii="Verdana" w:hAnsi="Verdana"/>
          <w:sz w:val="22"/>
          <w:szCs w:val="22"/>
        </w:rPr>
        <w:t>dando como res</w:t>
      </w:r>
      <w:r w:rsidR="008F6DB0" w:rsidRPr="00304F74">
        <w:rPr>
          <w:rFonts w:ascii="Verdana" w:hAnsi="Verdana"/>
          <w:sz w:val="22"/>
          <w:szCs w:val="22"/>
        </w:rPr>
        <w:t>ultado la siguiente estructura:</w:t>
      </w:r>
    </w:p>
    <w:p w14:paraId="779E7B94" w14:textId="0DE77ACC" w:rsidR="005D1677" w:rsidRPr="00304F74" w:rsidRDefault="008432F9" w:rsidP="008F6DB0">
      <w:pPr>
        <w:pStyle w:val="Ttulo1"/>
        <w:jc w:val="center"/>
        <w:rPr>
          <w:rFonts w:ascii="Verdana" w:hAnsi="Verdana"/>
          <w:b/>
          <w:bCs/>
          <w:color w:val="800000"/>
          <w:sz w:val="24"/>
          <w:szCs w:val="24"/>
        </w:rPr>
      </w:pPr>
      <w:bookmarkStart w:id="18" w:name="_Toc231216537"/>
      <w:r w:rsidRPr="00304F74">
        <w:rPr>
          <w:rFonts w:ascii="Verdana" w:hAnsi="Verdana"/>
          <w:b/>
          <w:bCs/>
          <w:color w:val="800000"/>
          <w:sz w:val="24"/>
          <w:szCs w:val="24"/>
        </w:rPr>
        <w:lastRenderedPageBreak/>
        <w:t>VII</w:t>
      </w:r>
      <w:r w:rsidR="007E2C44" w:rsidRPr="00304F74">
        <w:rPr>
          <w:rFonts w:ascii="Verdana" w:hAnsi="Verdana"/>
          <w:b/>
          <w:bCs/>
          <w:color w:val="800000"/>
          <w:sz w:val="24"/>
          <w:szCs w:val="24"/>
        </w:rPr>
        <w:t>.</w:t>
      </w:r>
      <w:r w:rsidRPr="00304F74">
        <w:rPr>
          <w:rFonts w:ascii="Verdana" w:hAnsi="Verdana"/>
          <w:b/>
          <w:bCs/>
          <w:color w:val="800000"/>
          <w:sz w:val="24"/>
          <w:szCs w:val="24"/>
        </w:rPr>
        <w:t xml:space="preserve"> Líneas estratégicas</w:t>
      </w:r>
      <w:bookmarkEnd w:id="18"/>
    </w:p>
    <w:p w14:paraId="3EF0B577" w14:textId="1D86EB29" w:rsidR="005D1677" w:rsidRPr="00304F74" w:rsidRDefault="009265C8" w:rsidP="00D25352">
      <w:pPr>
        <w:tabs>
          <w:tab w:val="left" w:pos="419"/>
        </w:tabs>
        <w:jc w:val="both"/>
        <w:rPr>
          <w:rFonts w:ascii="Verdana" w:hAnsi="Verdana"/>
          <w:sz w:val="22"/>
          <w:szCs w:val="22"/>
        </w:rPr>
      </w:pPr>
      <w:r w:rsidRPr="00304F74">
        <w:rPr>
          <w:rFonts w:ascii="Verdana" w:hAnsi="Verdana"/>
          <w:noProof/>
          <w:sz w:val="22"/>
          <w:szCs w:val="22"/>
          <w:lang w:eastAsia="es-CO"/>
        </w:rPr>
        <w:drawing>
          <wp:inline distT="0" distB="0" distL="0" distR="0" wp14:anchorId="5BF832CC" wp14:editId="4211EFB5">
            <wp:extent cx="5810885" cy="3937000"/>
            <wp:effectExtent l="0" t="0" r="0" b="6350"/>
            <wp:docPr id="249790171"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5817967" cy="3941798"/>
                    </a:xfrm>
                    <a:prstGeom prst="rect">
                      <a:avLst/>
                    </a:prstGeom>
                    <a:noFill/>
                  </pic:spPr>
                </pic:pic>
              </a:graphicData>
            </a:graphic>
          </wp:inline>
        </w:drawing>
      </w:r>
    </w:p>
    <w:p w14:paraId="6E6BAA7E" w14:textId="38FED3ED" w:rsidR="005D1677" w:rsidRPr="00304F74" w:rsidRDefault="005D1677" w:rsidP="00D25352">
      <w:pPr>
        <w:tabs>
          <w:tab w:val="left" w:pos="419"/>
        </w:tabs>
        <w:jc w:val="both"/>
        <w:rPr>
          <w:rFonts w:ascii="Verdana" w:hAnsi="Verdana"/>
          <w:sz w:val="22"/>
          <w:szCs w:val="22"/>
        </w:rPr>
      </w:pPr>
      <w:r w:rsidRPr="00304F74">
        <w:rPr>
          <w:rFonts w:ascii="Verdana" w:hAnsi="Verdana"/>
          <w:noProof/>
          <w:sz w:val="22"/>
          <w:szCs w:val="22"/>
          <w:lang w:eastAsia="es-CO"/>
        </w:rPr>
        <w:lastRenderedPageBreak/>
        <w:drawing>
          <wp:inline distT="0" distB="0" distL="0" distR="0" wp14:anchorId="145F0061" wp14:editId="004C15E7">
            <wp:extent cx="5811187" cy="3822065"/>
            <wp:effectExtent l="0" t="0" r="0" b="6985"/>
            <wp:docPr id="1529553638"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876469" cy="3865002"/>
                    </a:xfrm>
                    <a:prstGeom prst="rect">
                      <a:avLst/>
                    </a:prstGeom>
                    <a:noFill/>
                  </pic:spPr>
                </pic:pic>
              </a:graphicData>
            </a:graphic>
          </wp:inline>
        </w:drawing>
      </w:r>
    </w:p>
    <w:p w14:paraId="46519F7B" w14:textId="77777777" w:rsidR="005D1677" w:rsidRPr="00304F74" w:rsidRDefault="005D1677" w:rsidP="00D25352">
      <w:pPr>
        <w:tabs>
          <w:tab w:val="left" w:pos="419"/>
        </w:tabs>
        <w:jc w:val="both"/>
        <w:rPr>
          <w:rFonts w:ascii="Verdana" w:hAnsi="Verdana"/>
          <w:sz w:val="22"/>
          <w:szCs w:val="22"/>
        </w:rPr>
      </w:pPr>
    </w:p>
    <w:p w14:paraId="38AA0A0C" w14:textId="77777777" w:rsidR="005D1677" w:rsidRPr="00304F74" w:rsidRDefault="005D1677" w:rsidP="00D25352">
      <w:pPr>
        <w:tabs>
          <w:tab w:val="left" w:pos="419"/>
        </w:tabs>
        <w:jc w:val="both"/>
        <w:rPr>
          <w:rFonts w:ascii="Verdana" w:hAnsi="Verdana"/>
          <w:color w:val="C00000"/>
          <w:sz w:val="22"/>
          <w:szCs w:val="22"/>
        </w:rPr>
      </w:pPr>
    </w:p>
    <w:p w14:paraId="0C2D5A67" w14:textId="175E77F8" w:rsidR="008D7869" w:rsidRPr="00304F74" w:rsidRDefault="00F87C0E" w:rsidP="008D7869">
      <w:pPr>
        <w:jc w:val="both"/>
        <w:rPr>
          <w:rFonts w:ascii="Verdana" w:hAnsi="Verdana"/>
          <w:sz w:val="22"/>
          <w:szCs w:val="22"/>
          <w:lang w:val="es-ES"/>
        </w:rPr>
      </w:pPr>
      <w:r w:rsidRPr="00304F74">
        <w:rPr>
          <w:rFonts w:ascii="Verdana" w:hAnsi="Verdana"/>
          <w:sz w:val="22"/>
          <w:szCs w:val="22"/>
          <w:lang w:val="es-ES"/>
        </w:rPr>
        <w:t>El programa de bilingüismo tiene como propósito, en efecto, contribuir con la formación integral de las personas ofreciendo los siguientes cursos en lenguas que permiten tanto el desarrollo intelectual como el mejoramiento de las condiciones de vida de toda la comunidad desde la educación para el trabajo y el desarrollo humano:</w:t>
      </w:r>
    </w:p>
    <w:p w14:paraId="2B37D7FD" w14:textId="77777777" w:rsidR="00F87C0E" w:rsidRPr="00304F74" w:rsidRDefault="00F87C0E" w:rsidP="008D7869">
      <w:pPr>
        <w:jc w:val="both"/>
        <w:rPr>
          <w:rFonts w:ascii="Verdana" w:hAnsi="Verdana"/>
          <w:sz w:val="22"/>
          <w:szCs w:val="22"/>
          <w:lang w:val="es-ES"/>
        </w:rPr>
      </w:pPr>
    </w:p>
    <w:tbl>
      <w:tblPr>
        <w:tblStyle w:val="Tablaconcuadrcula"/>
        <w:tblW w:w="0" w:type="auto"/>
        <w:tblLook w:val="04A0" w:firstRow="1" w:lastRow="0" w:firstColumn="1" w:lastColumn="0" w:noHBand="0" w:noVBand="1"/>
      </w:tblPr>
      <w:tblGrid>
        <w:gridCol w:w="4414"/>
        <w:gridCol w:w="4414"/>
      </w:tblGrid>
      <w:tr w:rsidR="00F87C0E" w:rsidRPr="00304F74" w14:paraId="5D9F3170" w14:textId="77777777" w:rsidTr="0063085E">
        <w:tc>
          <w:tcPr>
            <w:tcW w:w="4414" w:type="dxa"/>
          </w:tcPr>
          <w:p w14:paraId="4E1ADFC8" w14:textId="77777777" w:rsidR="00F87C0E" w:rsidRPr="00304F74" w:rsidRDefault="00F87C0E" w:rsidP="003D7D60">
            <w:pPr>
              <w:jc w:val="center"/>
              <w:rPr>
                <w:rFonts w:ascii="Verdana" w:hAnsi="Verdana"/>
                <w:b/>
                <w:bCs/>
                <w:sz w:val="22"/>
                <w:szCs w:val="22"/>
              </w:rPr>
            </w:pPr>
            <w:r w:rsidRPr="00304F74">
              <w:rPr>
                <w:rFonts w:ascii="Verdana" w:hAnsi="Verdana"/>
                <w:b/>
                <w:bCs/>
                <w:sz w:val="22"/>
                <w:szCs w:val="22"/>
              </w:rPr>
              <w:t>NIVEL</w:t>
            </w:r>
          </w:p>
        </w:tc>
        <w:tc>
          <w:tcPr>
            <w:tcW w:w="4414" w:type="dxa"/>
          </w:tcPr>
          <w:p w14:paraId="7807C861" w14:textId="77777777" w:rsidR="00F87C0E" w:rsidRPr="00304F74" w:rsidRDefault="00F87C0E" w:rsidP="003D7D60">
            <w:pPr>
              <w:jc w:val="center"/>
              <w:rPr>
                <w:rFonts w:ascii="Verdana" w:hAnsi="Verdana"/>
                <w:b/>
                <w:bCs/>
                <w:sz w:val="22"/>
                <w:szCs w:val="22"/>
              </w:rPr>
            </w:pPr>
            <w:r w:rsidRPr="00304F74">
              <w:rPr>
                <w:rFonts w:ascii="Verdana" w:hAnsi="Verdana"/>
                <w:b/>
                <w:bCs/>
                <w:sz w:val="22"/>
                <w:szCs w:val="22"/>
              </w:rPr>
              <w:t>CLASIFICACIÓN DE CURSOS</w:t>
            </w:r>
          </w:p>
        </w:tc>
      </w:tr>
      <w:tr w:rsidR="00F87C0E" w:rsidRPr="00304F74" w14:paraId="0352E4B4" w14:textId="77777777" w:rsidTr="0063085E">
        <w:tc>
          <w:tcPr>
            <w:tcW w:w="4414" w:type="dxa"/>
          </w:tcPr>
          <w:p w14:paraId="3F388DCC" w14:textId="77777777" w:rsidR="00F87C0E" w:rsidRPr="00304F74" w:rsidRDefault="00F87C0E" w:rsidP="00F87C0E">
            <w:pPr>
              <w:jc w:val="both"/>
              <w:rPr>
                <w:rFonts w:ascii="Verdana" w:hAnsi="Verdana"/>
                <w:sz w:val="22"/>
                <w:szCs w:val="22"/>
              </w:rPr>
            </w:pPr>
            <w:r w:rsidRPr="00304F74">
              <w:rPr>
                <w:rFonts w:ascii="Verdana" w:hAnsi="Verdana"/>
                <w:sz w:val="22"/>
                <w:szCs w:val="22"/>
              </w:rPr>
              <w:t>Nivel Básico</w:t>
            </w:r>
          </w:p>
        </w:tc>
        <w:tc>
          <w:tcPr>
            <w:tcW w:w="4414" w:type="dxa"/>
          </w:tcPr>
          <w:p w14:paraId="77A4AB77" w14:textId="77777777" w:rsidR="00F87C0E" w:rsidRPr="00304F74" w:rsidRDefault="00F87C0E" w:rsidP="00F87C0E">
            <w:pPr>
              <w:jc w:val="both"/>
              <w:rPr>
                <w:rFonts w:ascii="Verdana" w:hAnsi="Verdana"/>
                <w:sz w:val="22"/>
                <w:szCs w:val="22"/>
              </w:rPr>
            </w:pPr>
            <w:r w:rsidRPr="00304F74">
              <w:rPr>
                <w:rFonts w:ascii="Verdana" w:hAnsi="Verdana"/>
                <w:sz w:val="22"/>
                <w:szCs w:val="22"/>
              </w:rPr>
              <w:t>1A, 1B Y 1C</w:t>
            </w:r>
          </w:p>
        </w:tc>
      </w:tr>
      <w:tr w:rsidR="00F87C0E" w:rsidRPr="00304F74" w14:paraId="1AEC7015" w14:textId="77777777" w:rsidTr="0063085E">
        <w:tc>
          <w:tcPr>
            <w:tcW w:w="4414" w:type="dxa"/>
          </w:tcPr>
          <w:p w14:paraId="1E1C733B" w14:textId="77777777" w:rsidR="00F87C0E" w:rsidRPr="00304F74" w:rsidRDefault="00F87C0E" w:rsidP="00F87C0E">
            <w:pPr>
              <w:jc w:val="both"/>
              <w:rPr>
                <w:rFonts w:ascii="Verdana" w:hAnsi="Verdana"/>
                <w:sz w:val="22"/>
                <w:szCs w:val="22"/>
              </w:rPr>
            </w:pPr>
            <w:r w:rsidRPr="00304F74">
              <w:rPr>
                <w:rFonts w:ascii="Verdana" w:hAnsi="Verdana"/>
                <w:sz w:val="22"/>
                <w:szCs w:val="22"/>
              </w:rPr>
              <w:t xml:space="preserve">Nivel </w:t>
            </w:r>
            <w:proofErr w:type="spellStart"/>
            <w:r w:rsidRPr="00304F74">
              <w:rPr>
                <w:rFonts w:ascii="Verdana" w:hAnsi="Verdana"/>
                <w:sz w:val="22"/>
                <w:szCs w:val="22"/>
              </w:rPr>
              <w:t>Pre-intermedio</w:t>
            </w:r>
            <w:proofErr w:type="spellEnd"/>
          </w:p>
        </w:tc>
        <w:tc>
          <w:tcPr>
            <w:tcW w:w="4414" w:type="dxa"/>
          </w:tcPr>
          <w:p w14:paraId="447D6DDC" w14:textId="77777777" w:rsidR="00F87C0E" w:rsidRPr="00304F74" w:rsidRDefault="00F87C0E" w:rsidP="00F87C0E">
            <w:pPr>
              <w:jc w:val="both"/>
              <w:rPr>
                <w:rFonts w:ascii="Verdana" w:hAnsi="Verdana"/>
                <w:sz w:val="22"/>
                <w:szCs w:val="22"/>
              </w:rPr>
            </w:pPr>
            <w:r w:rsidRPr="00304F74">
              <w:rPr>
                <w:rFonts w:ascii="Verdana" w:hAnsi="Verdana"/>
                <w:sz w:val="22"/>
                <w:szCs w:val="22"/>
              </w:rPr>
              <w:t>2A,2B Y 2C</w:t>
            </w:r>
          </w:p>
        </w:tc>
      </w:tr>
      <w:tr w:rsidR="00F87C0E" w:rsidRPr="00304F74" w14:paraId="1D16E7CF" w14:textId="77777777" w:rsidTr="0063085E">
        <w:tc>
          <w:tcPr>
            <w:tcW w:w="4414" w:type="dxa"/>
          </w:tcPr>
          <w:p w14:paraId="7B94A354" w14:textId="77777777" w:rsidR="00F87C0E" w:rsidRPr="00304F74" w:rsidRDefault="00F87C0E" w:rsidP="00F87C0E">
            <w:pPr>
              <w:jc w:val="both"/>
              <w:rPr>
                <w:rFonts w:ascii="Verdana" w:hAnsi="Verdana"/>
                <w:sz w:val="22"/>
                <w:szCs w:val="22"/>
              </w:rPr>
            </w:pPr>
            <w:r w:rsidRPr="00304F74">
              <w:rPr>
                <w:rFonts w:ascii="Verdana" w:hAnsi="Verdana"/>
                <w:sz w:val="22"/>
                <w:szCs w:val="22"/>
              </w:rPr>
              <w:t>Nivel Intermedio</w:t>
            </w:r>
          </w:p>
        </w:tc>
        <w:tc>
          <w:tcPr>
            <w:tcW w:w="4414" w:type="dxa"/>
          </w:tcPr>
          <w:p w14:paraId="104AB538" w14:textId="77777777" w:rsidR="00F87C0E" w:rsidRPr="00304F74" w:rsidRDefault="00F87C0E" w:rsidP="00F87C0E">
            <w:pPr>
              <w:jc w:val="both"/>
              <w:rPr>
                <w:rFonts w:ascii="Verdana" w:hAnsi="Verdana"/>
                <w:sz w:val="22"/>
                <w:szCs w:val="22"/>
              </w:rPr>
            </w:pPr>
            <w:r w:rsidRPr="00304F74">
              <w:rPr>
                <w:rFonts w:ascii="Verdana" w:hAnsi="Verdana"/>
                <w:sz w:val="22"/>
                <w:szCs w:val="22"/>
              </w:rPr>
              <w:t>3A, 3B Y 3C</w:t>
            </w:r>
          </w:p>
        </w:tc>
      </w:tr>
      <w:tr w:rsidR="00F87C0E" w:rsidRPr="00304F74" w14:paraId="61B83041" w14:textId="77777777" w:rsidTr="0063085E">
        <w:tc>
          <w:tcPr>
            <w:tcW w:w="4414" w:type="dxa"/>
          </w:tcPr>
          <w:p w14:paraId="12C7A819" w14:textId="77777777" w:rsidR="00F87C0E" w:rsidRPr="00304F74" w:rsidRDefault="00F87C0E" w:rsidP="00F87C0E">
            <w:pPr>
              <w:jc w:val="both"/>
              <w:rPr>
                <w:rFonts w:ascii="Verdana" w:hAnsi="Verdana"/>
                <w:sz w:val="22"/>
                <w:szCs w:val="22"/>
              </w:rPr>
            </w:pPr>
            <w:r w:rsidRPr="00304F74">
              <w:rPr>
                <w:rFonts w:ascii="Verdana" w:hAnsi="Verdana"/>
                <w:sz w:val="22"/>
                <w:szCs w:val="22"/>
              </w:rPr>
              <w:t>Nivel Superior Intermedio</w:t>
            </w:r>
          </w:p>
        </w:tc>
        <w:tc>
          <w:tcPr>
            <w:tcW w:w="4414" w:type="dxa"/>
          </w:tcPr>
          <w:p w14:paraId="10888DE4" w14:textId="77777777" w:rsidR="00F87C0E" w:rsidRPr="00304F74" w:rsidRDefault="00F87C0E" w:rsidP="00F87C0E">
            <w:pPr>
              <w:jc w:val="both"/>
              <w:rPr>
                <w:rFonts w:ascii="Verdana" w:hAnsi="Verdana"/>
                <w:sz w:val="22"/>
                <w:szCs w:val="22"/>
              </w:rPr>
            </w:pPr>
            <w:r w:rsidRPr="00304F74">
              <w:rPr>
                <w:rFonts w:ascii="Verdana" w:hAnsi="Verdana"/>
                <w:sz w:val="22"/>
                <w:szCs w:val="22"/>
              </w:rPr>
              <w:t>4A, 4B Y 4C</w:t>
            </w:r>
          </w:p>
        </w:tc>
      </w:tr>
    </w:tbl>
    <w:p w14:paraId="174A5B7C" w14:textId="77777777" w:rsidR="00F87C0E" w:rsidRPr="00304F74" w:rsidRDefault="00F87C0E" w:rsidP="008D7869">
      <w:pPr>
        <w:jc w:val="both"/>
        <w:rPr>
          <w:rFonts w:ascii="Verdana" w:hAnsi="Verdana"/>
          <w:sz w:val="22"/>
          <w:szCs w:val="22"/>
          <w:lang w:val="es-ES"/>
        </w:rPr>
      </w:pPr>
    </w:p>
    <w:p w14:paraId="43D7E1EB" w14:textId="77777777" w:rsidR="00F87C0E" w:rsidRPr="00304F74" w:rsidRDefault="00F87C0E" w:rsidP="008D7869">
      <w:pPr>
        <w:jc w:val="both"/>
        <w:rPr>
          <w:rFonts w:ascii="Verdana" w:hAnsi="Verdana"/>
          <w:sz w:val="22"/>
          <w:szCs w:val="22"/>
          <w:lang w:val="es-ES"/>
        </w:rPr>
      </w:pPr>
    </w:p>
    <w:p w14:paraId="42F1D2B9" w14:textId="115CA108" w:rsidR="008D7869" w:rsidRPr="00304F74" w:rsidRDefault="008D7869" w:rsidP="008D7869">
      <w:pPr>
        <w:jc w:val="both"/>
        <w:rPr>
          <w:rFonts w:ascii="Verdana" w:hAnsi="Verdana"/>
          <w:sz w:val="22"/>
          <w:szCs w:val="22"/>
          <w:lang w:val="es-ES"/>
        </w:rPr>
      </w:pPr>
      <w:r w:rsidRPr="00304F74">
        <w:rPr>
          <w:rFonts w:ascii="Verdana" w:hAnsi="Verdana"/>
          <w:sz w:val="22"/>
          <w:szCs w:val="22"/>
          <w:lang w:val="es-ES"/>
        </w:rPr>
        <w:t xml:space="preserve">El Ministerio de Comercio, Industria y Turismo, continúa fortaleciendo y desarrollando las competencias en una segunda lengua en los funcionarios del Ministerio de Comercio, Industria y Turismo y sus familias.  </w:t>
      </w:r>
    </w:p>
    <w:p w14:paraId="522DCA9D" w14:textId="77777777" w:rsidR="008D7869" w:rsidRPr="00304F74" w:rsidRDefault="008D7869" w:rsidP="008D7869">
      <w:pPr>
        <w:jc w:val="both"/>
        <w:rPr>
          <w:rFonts w:ascii="Verdana" w:hAnsi="Verdana"/>
          <w:sz w:val="22"/>
          <w:szCs w:val="22"/>
          <w:lang w:val="es-ES"/>
        </w:rPr>
      </w:pPr>
      <w:r w:rsidRPr="00304F74">
        <w:rPr>
          <w:rFonts w:ascii="Verdana" w:hAnsi="Verdana"/>
          <w:sz w:val="22"/>
          <w:szCs w:val="22"/>
          <w:lang w:val="es-ES"/>
        </w:rPr>
        <w:t xml:space="preserve">  </w:t>
      </w:r>
    </w:p>
    <w:p w14:paraId="41C2C6D8" w14:textId="1B8B65A1" w:rsidR="008D7869" w:rsidRPr="00304F74" w:rsidRDefault="008D7869" w:rsidP="008D7869">
      <w:pPr>
        <w:jc w:val="both"/>
        <w:rPr>
          <w:rFonts w:ascii="Verdana" w:hAnsi="Verdana"/>
          <w:sz w:val="22"/>
          <w:szCs w:val="22"/>
          <w:lang w:val="es-ES"/>
        </w:rPr>
      </w:pPr>
      <w:r w:rsidRPr="00304F74">
        <w:rPr>
          <w:rFonts w:ascii="Verdana" w:hAnsi="Verdana"/>
          <w:sz w:val="22"/>
          <w:szCs w:val="22"/>
          <w:lang w:val="es-ES"/>
        </w:rPr>
        <w:t>E</w:t>
      </w:r>
      <w:r w:rsidR="00ED2604" w:rsidRPr="00304F74">
        <w:rPr>
          <w:rFonts w:ascii="Verdana" w:hAnsi="Verdana"/>
          <w:sz w:val="22"/>
          <w:szCs w:val="22"/>
          <w:lang w:val="es-ES"/>
        </w:rPr>
        <w:t xml:space="preserve">l aumento de servidores públicos interesados en el programa de bilingüismo evidencia la </w:t>
      </w:r>
      <w:r w:rsidRPr="00304F74">
        <w:rPr>
          <w:rFonts w:ascii="Verdana" w:hAnsi="Verdana"/>
          <w:sz w:val="22"/>
          <w:szCs w:val="22"/>
          <w:lang w:val="es-ES"/>
        </w:rPr>
        <w:t xml:space="preserve">necesidad </w:t>
      </w:r>
      <w:r w:rsidR="00ED2604" w:rsidRPr="00304F74">
        <w:rPr>
          <w:rFonts w:ascii="Verdana" w:hAnsi="Verdana"/>
          <w:sz w:val="22"/>
          <w:szCs w:val="22"/>
          <w:lang w:val="es-ES"/>
        </w:rPr>
        <w:t xml:space="preserve">de fortalecer e incrementar las oportunidades de </w:t>
      </w:r>
      <w:r w:rsidR="00ED2604" w:rsidRPr="00304F74">
        <w:rPr>
          <w:rFonts w:ascii="Verdana" w:hAnsi="Verdana"/>
          <w:sz w:val="22"/>
          <w:szCs w:val="22"/>
          <w:lang w:val="es-ES"/>
        </w:rPr>
        <w:lastRenderedPageBreak/>
        <w:t>participación en estos cursos</w:t>
      </w:r>
      <w:r w:rsidRPr="00304F74">
        <w:rPr>
          <w:rFonts w:ascii="Verdana" w:hAnsi="Verdana"/>
          <w:sz w:val="22"/>
          <w:szCs w:val="22"/>
          <w:lang w:val="es-ES"/>
        </w:rPr>
        <w:t xml:space="preserve">. Por lo cual es necesario que   el programa de bilingüismo se establezca como una de las actividades de impacto significativo a nivel personal y familiar. </w:t>
      </w:r>
    </w:p>
    <w:p w14:paraId="4453007A" w14:textId="540A4D34" w:rsidR="008D7869" w:rsidRPr="00304F74" w:rsidRDefault="008D7869" w:rsidP="007C5AC8">
      <w:pPr>
        <w:jc w:val="both"/>
        <w:rPr>
          <w:rFonts w:ascii="Verdana" w:hAnsi="Verdana"/>
          <w:sz w:val="22"/>
          <w:szCs w:val="22"/>
          <w:lang w:val="es-ES"/>
        </w:rPr>
      </w:pPr>
    </w:p>
    <w:p w14:paraId="62F7191B" w14:textId="6078F13F" w:rsidR="007C5AC8" w:rsidRPr="00304F74" w:rsidRDefault="00856217" w:rsidP="007C5AC8">
      <w:pPr>
        <w:jc w:val="both"/>
        <w:rPr>
          <w:rFonts w:ascii="Verdana" w:hAnsi="Verdana"/>
          <w:sz w:val="22"/>
          <w:szCs w:val="22"/>
          <w:lang w:val="es-ES"/>
        </w:rPr>
      </w:pPr>
      <w:r w:rsidRPr="00304F74">
        <w:rPr>
          <w:rFonts w:ascii="Verdana" w:hAnsi="Verdana"/>
          <w:sz w:val="22"/>
          <w:szCs w:val="22"/>
          <w:lang w:val="es-ES"/>
        </w:rPr>
        <w:t xml:space="preserve">El bilingüismo hace parte de las competencias para el desarrollo de proyectos y servicios en el </w:t>
      </w:r>
      <w:r w:rsidR="00AF3C2F" w:rsidRPr="00304F74">
        <w:rPr>
          <w:rFonts w:ascii="Verdana" w:hAnsi="Verdana"/>
          <w:sz w:val="22"/>
          <w:szCs w:val="22"/>
          <w:lang w:val="es-ES"/>
        </w:rPr>
        <w:t>ministerio de comercio</w:t>
      </w:r>
      <w:r w:rsidRPr="00304F74">
        <w:rPr>
          <w:rFonts w:ascii="Verdana" w:hAnsi="Verdana"/>
          <w:sz w:val="22"/>
          <w:szCs w:val="22"/>
          <w:lang w:val="es-ES"/>
        </w:rPr>
        <w:t xml:space="preserve"> industria y </w:t>
      </w:r>
      <w:r w:rsidR="00AF3C2F" w:rsidRPr="00304F74">
        <w:rPr>
          <w:rFonts w:ascii="Verdana" w:hAnsi="Verdana"/>
          <w:sz w:val="22"/>
          <w:szCs w:val="22"/>
          <w:lang w:val="es-ES"/>
        </w:rPr>
        <w:t>turismo,</w:t>
      </w:r>
      <w:r w:rsidR="008D7869" w:rsidRPr="00304F74">
        <w:rPr>
          <w:rFonts w:ascii="Verdana" w:hAnsi="Verdana"/>
          <w:sz w:val="22"/>
          <w:szCs w:val="22"/>
          <w:lang w:val="es-ES"/>
        </w:rPr>
        <w:t xml:space="preserve"> la necesidad principal </w:t>
      </w:r>
      <w:r w:rsidR="003D7D60" w:rsidRPr="00304F74">
        <w:rPr>
          <w:rFonts w:ascii="Verdana" w:hAnsi="Verdana"/>
          <w:sz w:val="22"/>
          <w:szCs w:val="22"/>
          <w:lang w:val="es-ES"/>
        </w:rPr>
        <w:t>está</w:t>
      </w:r>
      <w:r w:rsidR="008D7869" w:rsidRPr="00304F74">
        <w:rPr>
          <w:rFonts w:ascii="Verdana" w:hAnsi="Verdana"/>
          <w:sz w:val="22"/>
          <w:szCs w:val="22"/>
          <w:lang w:val="es-ES"/>
        </w:rPr>
        <w:t xml:space="preserve"> relacionada con el idioma inglés, pero la oferta es amplia incluyendo idioma francés, italiano y japones </w:t>
      </w:r>
    </w:p>
    <w:p w14:paraId="6728FD76" w14:textId="77777777" w:rsidR="00CD68FA" w:rsidRPr="00304F74" w:rsidRDefault="00CD68FA" w:rsidP="00931BBB">
      <w:pPr>
        <w:rPr>
          <w:rFonts w:ascii="Verdana" w:hAnsi="Verdana"/>
          <w:sz w:val="22"/>
          <w:szCs w:val="22"/>
          <w:lang w:val="es-ES"/>
        </w:rPr>
      </w:pPr>
    </w:p>
    <w:p w14:paraId="53418F00" w14:textId="39B30768" w:rsidR="005F4449" w:rsidRPr="00304F74" w:rsidRDefault="00AF3C2F" w:rsidP="008F6DB0">
      <w:pPr>
        <w:pStyle w:val="Ttulo1"/>
        <w:jc w:val="center"/>
        <w:rPr>
          <w:rFonts w:ascii="Verdana" w:hAnsi="Verdana"/>
          <w:b/>
          <w:color w:val="942A43"/>
          <w:sz w:val="24"/>
          <w:szCs w:val="24"/>
        </w:rPr>
      </w:pPr>
      <w:bookmarkStart w:id="19" w:name="_Toc231216538"/>
      <w:r w:rsidRPr="00304F74">
        <w:rPr>
          <w:rFonts w:ascii="Verdana" w:hAnsi="Verdana"/>
          <w:b/>
          <w:color w:val="942A43"/>
          <w:sz w:val="24"/>
          <w:szCs w:val="24"/>
        </w:rPr>
        <w:t>VIII.</w:t>
      </w:r>
      <w:r w:rsidR="003E00B2" w:rsidRPr="00304F74">
        <w:rPr>
          <w:rFonts w:ascii="Verdana" w:hAnsi="Verdana"/>
          <w:b/>
          <w:color w:val="942A43"/>
          <w:sz w:val="24"/>
          <w:szCs w:val="24"/>
        </w:rPr>
        <w:t xml:space="preserve"> </w:t>
      </w:r>
      <w:r w:rsidR="005F4449" w:rsidRPr="00304F74">
        <w:rPr>
          <w:rFonts w:ascii="Verdana" w:hAnsi="Verdana"/>
          <w:b/>
          <w:color w:val="942A43"/>
          <w:sz w:val="24"/>
          <w:szCs w:val="24"/>
        </w:rPr>
        <w:t>Indicadores</w:t>
      </w:r>
      <w:bookmarkEnd w:id="19"/>
    </w:p>
    <w:p w14:paraId="0620E193" w14:textId="77777777" w:rsidR="00C676DA" w:rsidRPr="00304F74" w:rsidRDefault="00C676DA" w:rsidP="00C676DA">
      <w:pPr>
        <w:jc w:val="both"/>
        <w:rPr>
          <w:rFonts w:ascii="Verdana" w:hAnsi="Verdana"/>
          <w:sz w:val="22"/>
          <w:szCs w:val="22"/>
        </w:rPr>
      </w:pPr>
    </w:p>
    <w:p w14:paraId="14137BE1" w14:textId="6D4470C5" w:rsidR="00C676DA" w:rsidRPr="00304F74" w:rsidRDefault="00C676DA" w:rsidP="00C676DA">
      <w:pPr>
        <w:jc w:val="both"/>
        <w:rPr>
          <w:rFonts w:ascii="Verdana" w:eastAsiaTheme="minorHAnsi" w:hAnsi="Verdana" w:cstheme="minorBidi"/>
          <w:sz w:val="22"/>
          <w:szCs w:val="22"/>
          <w:lang w:val="es-ES"/>
        </w:rPr>
      </w:pPr>
      <w:r w:rsidRPr="00304F74">
        <w:rPr>
          <w:rFonts w:ascii="Verdana" w:eastAsiaTheme="minorHAnsi" w:hAnsi="Verdana" w:cstheme="minorBidi"/>
          <w:sz w:val="22"/>
          <w:szCs w:val="22"/>
          <w:lang w:val="es-ES"/>
        </w:rPr>
        <w:t>Para evaluar la gestión del Plan Institucional de Capacitación, se tendrá en cuenta el reporte y seguimiento a los siguientes indicadores</w:t>
      </w:r>
      <w:r w:rsidR="00CD68FA" w:rsidRPr="00304F74">
        <w:rPr>
          <w:rFonts w:ascii="Verdana" w:eastAsiaTheme="minorHAnsi" w:hAnsi="Verdana" w:cstheme="minorBidi"/>
          <w:sz w:val="22"/>
          <w:szCs w:val="22"/>
          <w:lang w:val="es-ES"/>
        </w:rPr>
        <w:t xml:space="preserve"> y cuya medición se verá reflejada de manera trimestral en el respectivo informe</w:t>
      </w:r>
      <w:r w:rsidRPr="00304F74">
        <w:rPr>
          <w:rFonts w:ascii="Verdana" w:eastAsiaTheme="minorHAnsi" w:hAnsi="Verdana" w:cstheme="minorBidi"/>
          <w:sz w:val="22"/>
          <w:szCs w:val="22"/>
          <w:lang w:val="es-ES"/>
        </w:rPr>
        <w:t>:</w:t>
      </w:r>
    </w:p>
    <w:p w14:paraId="75A71BEA" w14:textId="77777777" w:rsidR="00CD68FA" w:rsidRPr="00304F74" w:rsidRDefault="00CD68FA" w:rsidP="00C676DA">
      <w:pPr>
        <w:jc w:val="both"/>
        <w:rPr>
          <w:rFonts w:ascii="Verdana" w:eastAsiaTheme="minorHAnsi" w:hAnsi="Verdana" w:cstheme="minorBidi"/>
          <w:sz w:val="22"/>
          <w:szCs w:val="22"/>
          <w:lang w:val="es-ES"/>
        </w:rPr>
      </w:pPr>
    </w:p>
    <w:p w14:paraId="486812E8" w14:textId="61125455" w:rsidR="005F4449" w:rsidRPr="00304F74" w:rsidRDefault="00C676DA" w:rsidP="005B5371">
      <w:pPr>
        <w:pStyle w:val="Prrafodelista"/>
        <w:numPr>
          <w:ilvl w:val="0"/>
          <w:numId w:val="1"/>
        </w:numPr>
        <w:rPr>
          <w:rFonts w:ascii="Verdana" w:hAnsi="Verdana"/>
          <w:b/>
          <w:bCs/>
          <w:lang w:val="es-ES"/>
        </w:rPr>
      </w:pPr>
      <w:r w:rsidRPr="00304F74">
        <w:rPr>
          <w:rFonts w:ascii="Verdana" w:hAnsi="Verdana"/>
          <w:b/>
          <w:bCs/>
          <w:lang w:val="es-ES"/>
        </w:rPr>
        <w:t>INDICADOR DE IMPACTO</w:t>
      </w:r>
    </w:p>
    <w:p w14:paraId="6398CF3C" w14:textId="78532BFA" w:rsidR="00814FC7" w:rsidRPr="00304F74" w:rsidRDefault="00847706" w:rsidP="00847706">
      <w:pPr>
        <w:rPr>
          <w:rFonts w:ascii="Verdana" w:eastAsiaTheme="minorHAnsi" w:hAnsi="Verdana"/>
          <w:sz w:val="22"/>
          <w:szCs w:val="22"/>
          <w:lang w:val="es-ES"/>
        </w:rPr>
      </w:pPr>
      <w:r w:rsidRPr="00304F74">
        <w:rPr>
          <w:rFonts w:ascii="Verdana" w:eastAsiaTheme="minorHAnsi" w:hAnsi="Verdana"/>
          <w:sz w:val="22"/>
          <w:szCs w:val="22"/>
          <w:lang w:val="es-ES"/>
        </w:rPr>
        <w:t xml:space="preserve">Número de participantes que aplican los conocimientos /total de participantes capacitados </w:t>
      </w:r>
    </w:p>
    <w:p w14:paraId="7FE1E262" w14:textId="77777777" w:rsidR="00327F17" w:rsidRPr="00304F74" w:rsidRDefault="00327F17" w:rsidP="007A631A">
      <w:pPr>
        <w:rPr>
          <w:rFonts w:ascii="Verdana" w:eastAsiaTheme="minorHAnsi" w:hAnsi="Verdana"/>
          <w:sz w:val="22"/>
          <w:szCs w:val="22"/>
          <w:lang w:val="es-ES"/>
        </w:rPr>
      </w:pPr>
    </w:p>
    <w:p w14:paraId="73A33918" w14:textId="7778DD9A" w:rsidR="00C676DA" w:rsidRPr="00304F74" w:rsidRDefault="00C676DA" w:rsidP="005B5371">
      <w:pPr>
        <w:pStyle w:val="Prrafodelista"/>
        <w:numPr>
          <w:ilvl w:val="0"/>
          <w:numId w:val="1"/>
        </w:numPr>
        <w:rPr>
          <w:rFonts w:ascii="Verdana" w:hAnsi="Verdana"/>
          <w:b/>
          <w:bCs/>
          <w:lang w:val="es-ES"/>
        </w:rPr>
      </w:pPr>
      <w:bookmarkStart w:id="20" w:name="_Hlk188283657"/>
      <w:r w:rsidRPr="00304F74">
        <w:rPr>
          <w:rFonts w:ascii="Verdana" w:hAnsi="Verdana"/>
          <w:b/>
          <w:bCs/>
          <w:lang w:val="es-ES"/>
        </w:rPr>
        <w:t xml:space="preserve">INDICADOR </w:t>
      </w:r>
      <w:r w:rsidR="00814FC7" w:rsidRPr="00304F74">
        <w:rPr>
          <w:rFonts w:ascii="Verdana" w:hAnsi="Verdana"/>
          <w:b/>
          <w:bCs/>
          <w:lang w:val="es-ES"/>
        </w:rPr>
        <w:t>DE GESTIÓN</w:t>
      </w:r>
    </w:p>
    <w:p w14:paraId="288A4DAE" w14:textId="045CBCA8" w:rsidR="005F4449" w:rsidRPr="00304F74" w:rsidRDefault="00847706" w:rsidP="00CD68FA">
      <w:pPr>
        <w:rPr>
          <w:rFonts w:ascii="Verdana" w:eastAsiaTheme="minorHAnsi" w:hAnsi="Verdana"/>
          <w:sz w:val="22"/>
          <w:szCs w:val="22"/>
          <w:lang w:val="es-ES"/>
        </w:rPr>
      </w:pPr>
      <w:r w:rsidRPr="00304F74">
        <w:rPr>
          <w:rFonts w:ascii="Verdana" w:eastAsiaTheme="minorHAnsi" w:hAnsi="Verdana"/>
          <w:sz w:val="22"/>
          <w:szCs w:val="22"/>
          <w:lang w:val="es-ES"/>
        </w:rPr>
        <w:t xml:space="preserve">Capacitaciones </w:t>
      </w:r>
      <w:r w:rsidR="00CD68FA" w:rsidRPr="00304F74">
        <w:rPr>
          <w:rFonts w:ascii="Verdana" w:eastAsiaTheme="minorHAnsi" w:hAnsi="Verdana"/>
          <w:sz w:val="22"/>
          <w:szCs w:val="22"/>
          <w:lang w:val="es-ES"/>
        </w:rPr>
        <w:t>realizadas</w:t>
      </w:r>
      <w:r w:rsidRPr="00304F74">
        <w:rPr>
          <w:rFonts w:ascii="Verdana" w:eastAsiaTheme="minorHAnsi" w:hAnsi="Verdana"/>
          <w:sz w:val="22"/>
          <w:szCs w:val="22"/>
          <w:lang w:val="es-ES"/>
        </w:rPr>
        <w:t xml:space="preserve">/ capacitaciones </w:t>
      </w:r>
      <w:r w:rsidR="00CD68FA" w:rsidRPr="00304F74">
        <w:rPr>
          <w:rFonts w:ascii="Verdana" w:eastAsiaTheme="minorHAnsi" w:hAnsi="Verdana"/>
          <w:sz w:val="22"/>
          <w:szCs w:val="22"/>
          <w:lang w:val="es-ES"/>
        </w:rPr>
        <w:t>programadas</w:t>
      </w:r>
    </w:p>
    <w:p w14:paraId="0AB15B77" w14:textId="77777777" w:rsidR="00847706" w:rsidRPr="00304F74" w:rsidRDefault="00847706" w:rsidP="00847706">
      <w:pPr>
        <w:ind w:firstLine="416"/>
        <w:rPr>
          <w:rFonts w:ascii="Verdana" w:eastAsiaTheme="minorHAnsi" w:hAnsi="Verdana"/>
          <w:sz w:val="22"/>
          <w:szCs w:val="22"/>
          <w:lang w:val="es-ES"/>
        </w:rPr>
      </w:pPr>
    </w:p>
    <w:p w14:paraId="11A06FCE" w14:textId="3D28F8A7" w:rsidR="00C676DA" w:rsidRPr="00304F74" w:rsidRDefault="00C676DA" w:rsidP="005B5371">
      <w:pPr>
        <w:pStyle w:val="Prrafodelista"/>
        <w:numPr>
          <w:ilvl w:val="0"/>
          <w:numId w:val="1"/>
        </w:numPr>
        <w:rPr>
          <w:rFonts w:ascii="Verdana" w:hAnsi="Verdana"/>
          <w:b/>
          <w:bCs/>
          <w:lang w:val="es-ES"/>
        </w:rPr>
      </w:pPr>
      <w:bookmarkStart w:id="21" w:name="_Hlk188285148"/>
      <w:r w:rsidRPr="00304F74">
        <w:rPr>
          <w:rFonts w:ascii="Verdana" w:hAnsi="Verdana"/>
          <w:b/>
          <w:bCs/>
          <w:lang w:val="es-ES"/>
        </w:rPr>
        <w:t xml:space="preserve">INDICADOR </w:t>
      </w:r>
      <w:r w:rsidR="00814FC7" w:rsidRPr="00304F74">
        <w:rPr>
          <w:rFonts w:ascii="Verdana" w:hAnsi="Verdana"/>
          <w:b/>
          <w:bCs/>
          <w:lang w:val="es-ES"/>
        </w:rPr>
        <w:t>DE EFECTIVIDAD</w:t>
      </w:r>
      <w:r w:rsidRPr="00304F74">
        <w:rPr>
          <w:rFonts w:ascii="Verdana" w:hAnsi="Verdana"/>
          <w:b/>
          <w:bCs/>
          <w:lang w:val="es-ES"/>
        </w:rPr>
        <w:t xml:space="preserve"> </w:t>
      </w:r>
    </w:p>
    <w:p w14:paraId="1F23E736" w14:textId="1857F5A0" w:rsidR="00847706" w:rsidRPr="00304F74" w:rsidRDefault="00CD68FA" w:rsidP="00847706">
      <w:pPr>
        <w:rPr>
          <w:rFonts w:ascii="Verdana" w:hAnsi="Verdana"/>
          <w:b/>
          <w:bCs/>
          <w:sz w:val="22"/>
          <w:szCs w:val="22"/>
          <w:lang w:val="es-ES"/>
        </w:rPr>
      </w:pPr>
      <w:r w:rsidRPr="00304F74">
        <w:rPr>
          <w:rFonts w:ascii="Verdana" w:eastAsiaTheme="minorHAnsi" w:hAnsi="Verdana"/>
          <w:sz w:val="22"/>
          <w:szCs w:val="22"/>
          <w:lang w:val="es-ES"/>
        </w:rPr>
        <w:t>Número de servidores con n</w:t>
      </w:r>
      <w:r w:rsidR="00847706" w:rsidRPr="00304F74">
        <w:rPr>
          <w:rFonts w:ascii="Verdana" w:eastAsiaTheme="minorHAnsi" w:hAnsi="Verdana"/>
          <w:sz w:val="22"/>
          <w:szCs w:val="22"/>
          <w:lang w:val="es-ES"/>
        </w:rPr>
        <w:t xml:space="preserve">ota </w:t>
      </w:r>
      <w:r w:rsidR="00814FC7" w:rsidRPr="00304F74">
        <w:rPr>
          <w:rFonts w:ascii="Verdana" w:eastAsiaTheme="minorHAnsi" w:hAnsi="Verdana"/>
          <w:sz w:val="22"/>
          <w:szCs w:val="22"/>
          <w:lang w:val="es-ES"/>
        </w:rPr>
        <w:t>de evaluación</w:t>
      </w:r>
      <w:r w:rsidR="00847706" w:rsidRPr="00304F74">
        <w:rPr>
          <w:rFonts w:ascii="Verdana" w:eastAsiaTheme="minorHAnsi" w:hAnsi="Verdana"/>
          <w:sz w:val="22"/>
          <w:szCs w:val="22"/>
          <w:lang w:val="es-ES"/>
        </w:rPr>
        <w:t xml:space="preserve"> de conocimientos mayor o igual a </w:t>
      </w:r>
      <w:r w:rsidRPr="00304F74">
        <w:rPr>
          <w:rFonts w:ascii="Verdana" w:eastAsiaTheme="minorHAnsi" w:hAnsi="Verdana"/>
          <w:sz w:val="22"/>
          <w:szCs w:val="22"/>
          <w:lang w:val="es-ES"/>
        </w:rPr>
        <w:t>3.5</w:t>
      </w:r>
      <w:r w:rsidR="007A631A" w:rsidRPr="00304F74">
        <w:rPr>
          <w:rFonts w:ascii="Verdana" w:eastAsiaTheme="minorHAnsi" w:hAnsi="Verdana"/>
          <w:sz w:val="22"/>
          <w:szCs w:val="22"/>
          <w:lang w:val="es-ES"/>
        </w:rPr>
        <w:t xml:space="preserve"> </w:t>
      </w:r>
      <w:r w:rsidRPr="00304F74">
        <w:rPr>
          <w:rFonts w:ascii="Verdana" w:eastAsiaTheme="minorHAnsi" w:hAnsi="Verdana"/>
          <w:sz w:val="22"/>
          <w:szCs w:val="22"/>
          <w:lang w:val="es-ES"/>
        </w:rPr>
        <w:t>/ total de servidores capacitados</w:t>
      </w:r>
    </w:p>
    <w:bookmarkEnd w:id="21"/>
    <w:p w14:paraId="367D7E68" w14:textId="77777777" w:rsidR="00C676DA" w:rsidRPr="00304F74" w:rsidRDefault="00C676DA" w:rsidP="00C676DA">
      <w:pPr>
        <w:rPr>
          <w:rFonts w:ascii="Verdana" w:hAnsi="Verdana"/>
          <w:b/>
          <w:bCs/>
          <w:sz w:val="22"/>
          <w:szCs w:val="22"/>
          <w:lang w:val="es-ES"/>
        </w:rPr>
      </w:pPr>
    </w:p>
    <w:bookmarkEnd w:id="20"/>
    <w:p w14:paraId="2E15F812" w14:textId="7EBA7091" w:rsidR="00847706" w:rsidRPr="00304F74" w:rsidRDefault="00847706" w:rsidP="005B5371">
      <w:pPr>
        <w:pStyle w:val="Prrafodelista"/>
        <w:numPr>
          <w:ilvl w:val="0"/>
          <w:numId w:val="1"/>
        </w:numPr>
        <w:rPr>
          <w:rFonts w:ascii="Verdana" w:hAnsi="Verdana"/>
          <w:b/>
          <w:bCs/>
          <w:lang w:val="es-ES"/>
        </w:rPr>
      </w:pPr>
      <w:r w:rsidRPr="00304F74">
        <w:rPr>
          <w:rFonts w:ascii="Verdana" w:hAnsi="Verdana"/>
          <w:b/>
          <w:bCs/>
          <w:lang w:val="es-ES"/>
        </w:rPr>
        <w:t xml:space="preserve">SEGUIMIENTO </w:t>
      </w:r>
    </w:p>
    <w:p w14:paraId="4650E3C2" w14:textId="07009C18" w:rsidR="00603A54" w:rsidRPr="00304F74" w:rsidRDefault="00603A54" w:rsidP="00603A54">
      <w:pPr>
        <w:jc w:val="both"/>
        <w:rPr>
          <w:rFonts w:ascii="Verdana" w:eastAsiaTheme="minorHAnsi" w:hAnsi="Verdana" w:cstheme="minorBidi"/>
          <w:sz w:val="22"/>
          <w:szCs w:val="22"/>
          <w:lang w:val="es-ES"/>
        </w:rPr>
      </w:pPr>
      <w:r w:rsidRPr="00304F74">
        <w:rPr>
          <w:rFonts w:ascii="Verdana" w:eastAsiaTheme="minorHAnsi" w:hAnsi="Verdana" w:cstheme="minorBidi"/>
          <w:sz w:val="22"/>
          <w:szCs w:val="22"/>
          <w:lang w:val="es-ES"/>
        </w:rPr>
        <w:t xml:space="preserve">Las capacitaciones se desarrollarán según el cronograma establecido en el Grupo de Talento Humano, se hará el seguimiento trimestral del cumplimiento de actividades establecidas en el Plan Institucional de Capacitación a través de un informe trimestral, mediante el cual se </w:t>
      </w:r>
      <w:r w:rsidR="00D267BB" w:rsidRPr="00304F74">
        <w:rPr>
          <w:rFonts w:ascii="Verdana" w:eastAsiaTheme="minorHAnsi" w:hAnsi="Verdana" w:cstheme="minorBidi"/>
          <w:sz w:val="22"/>
          <w:szCs w:val="22"/>
          <w:lang w:val="es-ES"/>
        </w:rPr>
        <w:t>evaluará</w:t>
      </w:r>
      <w:r w:rsidR="00CD68FA" w:rsidRPr="00304F74">
        <w:rPr>
          <w:rFonts w:ascii="Verdana" w:eastAsiaTheme="minorHAnsi" w:hAnsi="Verdana" w:cstheme="minorBidi"/>
          <w:sz w:val="22"/>
          <w:szCs w:val="22"/>
          <w:lang w:val="es-ES"/>
        </w:rPr>
        <w:t xml:space="preserve"> </w:t>
      </w:r>
      <w:r w:rsidRPr="00304F74">
        <w:rPr>
          <w:rFonts w:ascii="Verdana" w:eastAsiaTheme="minorHAnsi" w:hAnsi="Verdana" w:cstheme="minorBidi"/>
          <w:sz w:val="22"/>
          <w:szCs w:val="22"/>
          <w:lang w:val="es-ES"/>
        </w:rPr>
        <w:t>el cumplimiento de las actividades propuestas para la vigencia 202</w:t>
      </w:r>
      <w:r w:rsidR="00361E6D" w:rsidRPr="00304F74">
        <w:rPr>
          <w:rFonts w:ascii="Verdana" w:eastAsiaTheme="minorHAnsi" w:hAnsi="Verdana" w:cstheme="minorBidi"/>
          <w:sz w:val="22"/>
          <w:szCs w:val="22"/>
          <w:lang w:val="es-ES"/>
        </w:rPr>
        <w:t>5</w:t>
      </w:r>
      <w:r w:rsidR="00847706" w:rsidRPr="00304F74">
        <w:rPr>
          <w:rFonts w:ascii="Verdana" w:eastAsiaTheme="minorHAnsi" w:hAnsi="Verdana" w:cstheme="minorBidi"/>
          <w:sz w:val="22"/>
          <w:szCs w:val="22"/>
          <w:lang w:val="es-ES"/>
        </w:rPr>
        <w:t>.</w:t>
      </w:r>
    </w:p>
    <w:p w14:paraId="3BAC4391" w14:textId="77777777" w:rsidR="00AF3C2F" w:rsidRPr="00304F74" w:rsidRDefault="00AF3C2F" w:rsidP="00603A54">
      <w:pPr>
        <w:jc w:val="both"/>
        <w:rPr>
          <w:rFonts w:ascii="Verdana" w:eastAsiaTheme="minorHAnsi" w:hAnsi="Verdana" w:cstheme="minorBidi"/>
          <w:sz w:val="22"/>
          <w:szCs w:val="22"/>
          <w:lang w:val="es-ES"/>
        </w:rPr>
      </w:pPr>
    </w:p>
    <w:p w14:paraId="1B660F64" w14:textId="6BFAC4E9" w:rsidR="00AF3C2F" w:rsidRPr="00304F74" w:rsidRDefault="00AF3C2F" w:rsidP="005B5371">
      <w:pPr>
        <w:pStyle w:val="Prrafodelista"/>
        <w:numPr>
          <w:ilvl w:val="0"/>
          <w:numId w:val="1"/>
        </w:numPr>
        <w:rPr>
          <w:rFonts w:ascii="Verdana" w:hAnsi="Verdana"/>
          <w:b/>
          <w:bCs/>
          <w:lang w:val="es-ES"/>
        </w:rPr>
      </w:pPr>
      <w:bookmarkStart w:id="22" w:name="_Hlk188950843"/>
      <w:r w:rsidRPr="00304F74">
        <w:rPr>
          <w:rFonts w:ascii="Verdana" w:hAnsi="Verdana"/>
          <w:b/>
          <w:bCs/>
          <w:lang w:val="es-ES"/>
        </w:rPr>
        <w:t>INDICADOR DE REACCION</w:t>
      </w:r>
    </w:p>
    <w:bookmarkEnd w:id="22"/>
    <w:p w14:paraId="3DF4E7A6" w14:textId="19BDE522" w:rsidR="00AF3C2F" w:rsidRDefault="00AF3C2F" w:rsidP="00AF3C2F">
      <w:pPr>
        <w:jc w:val="both"/>
        <w:rPr>
          <w:rFonts w:ascii="Verdana" w:eastAsiaTheme="minorHAnsi" w:hAnsi="Verdana"/>
          <w:sz w:val="22"/>
          <w:szCs w:val="22"/>
          <w:lang w:val="es-ES"/>
        </w:rPr>
      </w:pPr>
      <w:r w:rsidRPr="00304F74">
        <w:rPr>
          <w:rFonts w:ascii="Verdana" w:eastAsiaTheme="minorHAnsi" w:hAnsi="Verdana"/>
          <w:sz w:val="22"/>
          <w:szCs w:val="22"/>
          <w:lang w:val="es-ES"/>
        </w:rPr>
        <w:t xml:space="preserve">El indicador de reacción </w:t>
      </w:r>
      <w:r w:rsidR="003D7D60" w:rsidRPr="00304F74">
        <w:rPr>
          <w:rFonts w:ascii="Verdana" w:eastAsiaTheme="minorHAnsi" w:hAnsi="Verdana"/>
          <w:sz w:val="22"/>
          <w:szCs w:val="22"/>
          <w:lang w:val="es-ES"/>
        </w:rPr>
        <w:t>está</w:t>
      </w:r>
      <w:r w:rsidRPr="00304F74">
        <w:rPr>
          <w:rFonts w:ascii="Verdana" w:eastAsiaTheme="minorHAnsi" w:hAnsi="Verdana"/>
          <w:sz w:val="22"/>
          <w:szCs w:val="22"/>
          <w:lang w:val="es-ES"/>
        </w:rPr>
        <w:t xml:space="preserve"> determinado por la valoración que los participantes de los cursos hacen de las metodologías, los contenidos y </w:t>
      </w:r>
      <w:r w:rsidR="0019637A" w:rsidRPr="00304F74">
        <w:rPr>
          <w:rFonts w:ascii="Verdana" w:eastAsiaTheme="minorHAnsi" w:hAnsi="Verdana"/>
          <w:sz w:val="22"/>
          <w:szCs w:val="22"/>
          <w:lang w:val="es-ES"/>
        </w:rPr>
        <w:t>el desempeño docente.</w:t>
      </w:r>
    </w:p>
    <w:p w14:paraId="5864FD62" w14:textId="77777777" w:rsidR="003D7D60" w:rsidRDefault="003D7D60" w:rsidP="00AF3C2F">
      <w:pPr>
        <w:jc w:val="both"/>
        <w:rPr>
          <w:rFonts w:ascii="Verdana" w:eastAsiaTheme="minorHAnsi" w:hAnsi="Verdana"/>
          <w:sz w:val="22"/>
          <w:szCs w:val="22"/>
          <w:lang w:val="es-ES"/>
        </w:rPr>
      </w:pPr>
    </w:p>
    <w:p w14:paraId="46E3A40E" w14:textId="77777777" w:rsidR="003D7D60" w:rsidRPr="00304F74" w:rsidRDefault="003D7D60" w:rsidP="00AF3C2F">
      <w:pPr>
        <w:jc w:val="both"/>
        <w:rPr>
          <w:rFonts w:ascii="Verdana" w:eastAsiaTheme="minorHAnsi" w:hAnsi="Verdana"/>
          <w:sz w:val="22"/>
          <w:szCs w:val="22"/>
          <w:lang w:val="es-ES"/>
        </w:rPr>
      </w:pPr>
    </w:p>
    <w:p w14:paraId="3C3BE074" w14:textId="77777777" w:rsidR="0019637A" w:rsidRPr="00304F74" w:rsidRDefault="0019637A" w:rsidP="00AF3C2F">
      <w:pPr>
        <w:jc w:val="both"/>
        <w:rPr>
          <w:rFonts w:ascii="Verdana" w:eastAsiaTheme="minorHAnsi" w:hAnsi="Verdana"/>
          <w:sz w:val="22"/>
          <w:szCs w:val="22"/>
          <w:lang w:val="es-ES"/>
        </w:rPr>
      </w:pPr>
    </w:p>
    <w:p w14:paraId="647FDC7B" w14:textId="740FEE06" w:rsidR="00C2706C" w:rsidRPr="00304F74" w:rsidRDefault="00C2706C" w:rsidP="008F6DB0">
      <w:pPr>
        <w:pStyle w:val="Prrafodelista"/>
        <w:numPr>
          <w:ilvl w:val="0"/>
          <w:numId w:val="1"/>
        </w:numPr>
        <w:jc w:val="both"/>
        <w:rPr>
          <w:rFonts w:ascii="Verdana" w:hAnsi="Verdana"/>
          <w:b/>
          <w:bCs/>
          <w:lang w:val="es-ES"/>
        </w:rPr>
      </w:pPr>
      <w:r w:rsidRPr="00304F74">
        <w:rPr>
          <w:rFonts w:ascii="Verdana" w:hAnsi="Verdana"/>
          <w:b/>
          <w:bCs/>
          <w:lang w:val="es-ES"/>
        </w:rPr>
        <w:lastRenderedPageBreak/>
        <w:t>INDICADOR DE TRANSFERENCIA</w:t>
      </w:r>
    </w:p>
    <w:p w14:paraId="0F63314D" w14:textId="340BA6E1" w:rsidR="00C2706C" w:rsidRPr="00304F74" w:rsidRDefault="00C2706C" w:rsidP="00AF3C2F">
      <w:pPr>
        <w:jc w:val="both"/>
        <w:rPr>
          <w:rFonts w:ascii="Verdana" w:eastAsiaTheme="minorHAnsi" w:hAnsi="Verdana"/>
          <w:color w:val="000000" w:themeColor="text1"/>
          <w:sz w:val="22"/>
          <w:szCs w:val="22"/>
          <w:lang w:val="es-ES"/>
        </w:rPr>
      </w:pPr>
      <w:r w:rsidRPr="00304F74">
        <w:rPr>
          <w:rFonts w:ascii="Verdana" w:eastAsiaTheme="minorHAnsi" w:hAnsi="Verdana"/>
          <w:color w:val="000000" w:themeColor="text1"/>
          <w:sz w:val="22"/>
          <w:szCs w:val="22"/>
          <w:lang w:val="es-ES"/>
        </w:rPr>
        <w:t>Valoración del impacto del aprendizaje en donde los funcionarios y los superiores inmediatos miden el aporte de lo aprendido sobre el desempeño</w:t>
      </w:r>
      <w:r w:rsidR="0055399F" w:rsidRPr="00304F74">
        <w:rPr>
          <w:rFonts w:ascii="Verdana" w:eastAsiaTheme="minorHAnsi" w:hAnsi="Verdana"/>
          <w:color w:val="000000" w:themeColor="text1"/>
          <w:sz w:val="22"/>
          <w:szCs w:val="22"/>
          <w:lang w:val="es-ES"/>
        </w:rPr>
        <w:t>.</w:t>
      </w:r>
    </w:p>
    <w:p w14:paraId="771AC086" w14:textId="77777777" w:rsidR="0019637A" w:rsidRPr="00304F74" w:rsidRDefault="0019637A" w:rsidP="00C676DA">
      <w:pPr>
        <w:rPr>
          <w:rFonts w:ascii="Verdana" w:hAnsi="Verdana"/>
          <w:b/>
          <w:bCs/>
          <w:sz w:val="22"/>
          <w:szCs w:val="22"/>
          <w:lang w:val="es-ES"/>
        </w:rPr>
      </w:pPr>
    </w:p>
    <w:p w14:paraId="17FAFBCF" w14:textId="2A9D6D2E" w:rsidR="002230DE" w:rsidRPr="00304F74" w:rsidRDefault="007E2C44" w:rsidP="000C5F2B">
      <w:pPr>
        <w:pStyle w:val="Ttulo1"/>
        <w:rPr>
          <w:rFonts w:ascii="Verdana" w:hAnsi="Verdana"/>
          <w:b/>
          <w:bCs/>
          <w:color w:val="800000"/>
          <w:sz w:val="24"/>
          <w:szCs w:val="24"/>
        </w:rPr>
      </w:pPr>
      <w:bookmarkStart w:id="23" w:name="_Toc231216539"/>
      <w:r w:rsidRPr="00304F74">
        <w:rPr>
          <w:rFonts w:ascii="Verdana" w:hAnsi="Verdana"/>
          <w:b/>
          <w:bCs/>
          <w:color w:val="800000"/>
          <w:sz w:val="24"/>
          <w:szCs w:val="24"/>
        </w:rPr>
        <w:t>IX</w:t>
      </w:r>
      <w:r w:rsidR="000C5F2B" w:rsidRPr="00304F74">
        <w:rPr>
          <w:rFonts w:ascii="Verdana" w:hAnsi="Verdana"/>
          <w:b/>
          <w:bCs/>
          <w:color w:val="800000"/>
          <w:sz w:val="24"/>
          <w:szCs w:val="24"/>
        </w:rPr>
        <w:t>.</w:t>
      </w:r>
      <w:r w:rsidRPr="00304F74">
        <w:rPr>
          <w:rFonts w:ascii="Verdana" w:hAnsi="Verdana"/>
          <w:b/>
          <w:bCs/>
          <w:color w:val="800000"/>
          <w:sz w:val="24"/>
          <w:szCs w:val="24"/>
        </w:rPr>
        <w:t xml:space="preserve"> </w:t>
      </w:r>
      <w:r w:rsidR="00F87C0E" w:rsidRPr="00304F74">
        <w:rPr>
          <w:rFonts w:ascii="Verdana" w:hAnsi="Verdana"/>
          <w:b/>
          <w:bCs/>
          <w:color w:val="800000"/>
          <w:sz w:val="24"/>
          <w:szCs w:val="24"/>
        </w:rPr>
        <w:t>Retos</w:t>
      </w:r>
      <w:bookmarkEnd w:id="23"/>
    </w:p>
    <w:p w14:paraId="111DBAF1" w14:textId="734B8406" w:rsidR="00F87C0E" w:rsidRPr="00304F74" w:rsidRDefault="00F87C0E" w:rsidP="00F87C0E">
      <w:pPr>
        <w:jc w:val="both"/>
        <w:rPr>
          <w:rFonts w:ascii="Verdana" w:hAnsi="Verdana"/>
          <w:b/>
          <w:color w:val="942A43"/>
        </w:rPr>
      </w:pPr>
    </w:p>
    <w:p w14:paraId="002A51E9" w14:textId="17F0C646"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 xml:space="preserve">Para este plan de capacitación se plantearon 5 retos para el avance y mejoramiento de la formación y capacitación orientado al fortalecimiento de competencias de los funcionarios públicos: </w:t>
      </w:r>
    </w:p>
    <w:p w14:paraId="2C8AF53B" w14:textId="77777777"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p>
    <w:p w14:paraId="01CA60AE" w14:textId="53EE62DA" w:rsidR="00F87C0E" w:rsidRPr="00304F74" w:rsidRDefault="00F87C0E" w:rsidP="005B5371">
      <w:pPr>
        <w:pStyle w:val="paragraph"/>
        <w:numPr>
          <w:ilvl w:val="0"/>
          <w:numId w:val="6"/>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Desarrollar una propuesta formativa articulada</w:t>
      </w:r>
      <w:r w:rsidR="0064472E" w:rsidRPr="00304F74">
        <w:rPr>
          <w:rFonts w:ascii="Verdana" w:eastAsiaTheme="minorHAnsi" w:hAnsi="Verdana"/>
          <w:sz w:val="22"/>
          <w:szCs w:val="22"/>
          <w:lang w:eastAsia="en-US"/>
        </w:rPr>
        <w:t xml:space="preserve">: </w:t>
      </w:r>
    </w:p>
    <w:p w14:paraId="02F021FA" w14:textId="4270043F" w:rsidR="0064472E" w:rsidRPr="00304F74" w:rsidRDefault="0064472E" w:rsidP="005B5371">
      <w:pPr>
        <w:pStyle w:val="paragraph"/>
        <w:numPr>
          <w:ilvl w:val="0"/>
          <w:numId w:val="1"/>
        </w:numPr>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Con los intereses y necesidades de los servidores y áreas.</w:t>
      </w:r>
    </w:p>
    <w:p w14:paraId="0A18281C" w14:textId="1BF6624B" w:rsidR="0064472E" w:rsidRPr="00304F74" w:rsidRDefault="0064472E" w:rsidP="005B5371">
      <w:pPr>
        <w:pStyle w:val="paragraph"/>
        <w:numPr>
          <w:ilvl w:val="0"/>
          <w:numId w:val="1"/>
        </w:numPr>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Con los propósitos institucionales.</w:t>
      </w:r>
    </w:p>
    <w:p w14:paraId="0E8996AD" w14:textId="7CA60614" w:rsidR="0064472E" w:rsidRPr="00304F74" w:rsidRDefault="0064472E" w:rsidP="005B5371">
      <w:pPr>
        <w:pStyle w:val="paragraph"/>
        <w:numPr>
          <w:ilvl w:val="0"/>
          <w:numId w:val="1"/>
        </w:numPr>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 xml:space="preserve">Con las distintas áreas comprometidas en la formación de comportamientos y habilidades. </w:t>
      </w:r>
    </w:p>
    <w:p w14:paraId="656DDD8F" w14:textId="3932761E" w:rsidR="0064472E" w:rsidRPr="00304F74" w:rsidRDefault="0064472E" w:rsidP="005B5371">
      <w:pPr>
        <w:pStyle w:val="paragraph"/>
        <w:numPr>
          <w:ilvl w:val="0"/>
          <w:numId w:val="1"/>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Como una apuesta educativa secuencial, progresiva y flexible.</w:t>
      </w:r>
    </w:p>
    <w:p w14:paraId="2FE52E23" w14:textId="77777777" w:rsidR="00C47472" w:rsidRPr="00304F74" w:rsidRDefault="00C47472" w:rsidP="00C47472">
      <w:pPr>
        <w:pStyle w:val="paragraph"/>
        <w:spacing w:before="0" w:beforeAutospacing="0" w:after="0" w:afterAutospacing="0"/>
        <w:ind w:left="776"/>
        <w:jc w:val="both"/>
        <w:textAlignment w:val="baseline"/>
        <w:rPr>
          <w:rFonts w:ascii="Verdana" w:eastAsiaTheme="minorHAnsi" w:hAnsi="Verdana"/>
          <w:sz w:val="22"/>
          <w:szCs w:val="22"/>
          <w:lang w:eastAsia="en-US"/>
        </w:rPr>
      </w:pPr>
    </w:p>
    <w:p w14:paraId="5CAA783B" w14:textId="1E6BFD68" w:rsidR="0064472E" w:rsidRPr="00304F74" w:rsidRDefault="0064472E" w:rsidP="005B5371">
      <w:pPr>
        <w:pStyle w:val="paragraph"/>
        <w:numPr>
          <w:ilvl w:val="0"/>
          <w:numId w:val="6"/>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 xml:space="preserve">Oferta Académica </w:t>
      </w:r>
      <w:r w:rsidR="000C5F2B" w:rsidRPr="00304F74">
        <w:rPr>
          <w:rFonts w:ascii="Verdana" w:eastAsiaTheme="minorHAnsi" w:hAnsi="Verdana"/>
          <w:sz w:val="22"/>
          <w:szCs w:val="22"/>
          <w:lang w:eastAsia="en-US"/>
        </w:rPr>
        <w:t>diversificada:</w:t>
      </w:r>
      <w:r w:rsidRPr="00304F74">
        <w:rPr>
          <w:rFonts w:ascii="Verdana" w:eastAsiaTheme="minorHAnsi" w:hAnsi="Verdana"/>
          <w:sz w:val="22"/>
          <w:szCs w:val="22"/>
          <w:lang w:eastAsia="en-US"/>
        </w:rPr>
        <w:t xml:space="preserve"> </w:t>
      </w:r>
      <w:r w:rsidR="000C5F2B" w:rsidRPr="00304F74">
        <w:rPr>
          <w:rFonts w:ascii="Verdana" w:eastAsiaTheme="minorHAnsi" w:hAnsi="Verdana"/>
          <w:sz w:val="22"/>
          <w:szCs w:val="22"/>
          <w:lang w:eastAsia="en-US"/>
        </w:rPr>
        <w:t xml:space="preserve">Incluyendo posibilidades y alternativas diferenciales en torno a formatos, mediaciones, metodologías, intensidades y duraciones para responder a los estilos y propósitos de aprendizaje diversos. </w:t>
      </w:r>
    </w:p>
    <w:p w14:paraId="52356B7E" w14:textId="77777777" w:rsidR="0064472E" w:rsidRPr="00304F74" w:rsidRDefault="0064472E" w:rsidP="0064472E">
      <w:pPr>
        <w:pStyle w:val="paragraph"/>
        <w:spacing w:before="0" w:beforeAutospacing="0" w:after="0" w:afterAutospacing="0"/>
        <w:jc w:val="both"/>
        <w:textAlignment w:val="baseline"/>
        <w:rPr>
          <w:rFonts w:ascii="Verdana" w:eastAsiaTheme="minorHAnsi" w:hAnsi="Verdana"/>
          <w:sz w:val="22"/>
          <w:szCs w:val="22"/>
          <w:lang w:eastAsia="en-US"/>
        </w:rPr>
      </w:pPr>
    </w:p>
    <w:p w14:paraId="549B1B51" w14:textId="77777777" w:rsidR="0064472E" w:rsidRPr="00304F74" w:rsidRDefault="0064472E" w:rsidP="0064472E">
      <w:pPr>
        <w:pStyle w:val="paragraph"/>
        <w:spacing w:before="0" w:beforeAutospacing="0" w:after="0" w:afterAutospacing="0"/>
        <w:ind w:left="1416" w:firstLine="708"/>
        <w:jc w:val="both"/>
        <w:textAlignment w:val="baseline"/>
        <w:rPr>
          <w:rFonts w:ascii="Verdana" w:eastAsiaTheme="minorHAnsi" w:hAnsi="Verdana"/>
          <w:sz w:val="22"/>
          <w:szCs w:val="22"/>
          <w:lang w:eastAsia="en-US"/>
        </w:rPr>
      </w:pPr>
    </w:p>
    <w:p w14:paraId="52222C2A" w14:textId="241044E0" w:rsidR="0064472E" w:rsidRPr="00304F74" w:rsidRDefault="0064472E" w:rsidP="005B5371">
      <w:pPr>
        <w:pStyle w:val="paragraph"/>
        <w:numPr>
          <w:ilvl w:val="0"/>
          <w:numId w:val="6"/>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Educación continuada con impacto</w:t>
      </w:r>
      <w:r w:rsidR="00C47472" w:rsidRPr="00304F74">
        <w:rPr>
          <w:rFonts w:ascii="Verdana" w:eastAsiaTheme="minorHAnsi" w:hAnsi="Verdana"/>
          <w:sz w:val="22"/>
          <w:szCs w:val="22"/>
          <w:lang w:eastAsia="en-US"/>
        </w:rPr>
        <w:t>: generando</w:t>
      </w:r>
      <w:r w:rsidR="000C5F2B" w:rsidRPr="00304F74">
        <w:rPr>
          <w:rFonts w:ascii="Verdana" w:eastAsiaTheme="minorHAnsi" w:hAnsi="Verdana"/>
          <w:sz w:val="22"/>
          <w:szCs w:val="22"/>
          <w:lang w:eastAsia="en-US"/>
        </w:rPr>
        <w:t xml:space="preserve"> valor en las oportunidades de mérito para los servidores públicos del Ministerio y en su plan de carrera. </w:t>
      </w:r>
    </w:p>
    <w:p w14:paraId="4BCF6030" w14:textId="77777777" w:rsidR="000C5F2B" w:rsidRPr="00304F74" w:rsidRDefault="000C5F2B" w:rsidP="0064472E">
      <w:pPr>
        <w:pStyle w:val="paragraph"/>
        <w:spacing w:before="0" w:beforeAutospacing="0" w:after="0" w:afterAutospacing="0"/>
        <w:jc w:val="both"/>
        <w:textAlignment w:val="baseline"/>
        <w:rPr>
          <w:rFonts w:ascii="Verdana" w:eastAsiaTheme="minorHAnsi" w:hAnsi="Verdana"/>
          <w:sz w:val="22"/>
          <w:szCs w:val="22"/>
          <w:lang w:eastAsia="en-US"/>
        </w:rPr>
      </w:pPr>
    </w:p>
    <w:p w14:paraId="2B352EA6" w14:textId="2A93B10E" w:rsidR="000C5F2B" w:rsidRPr="00304F74" w:rsidRDefault="000C5F2B" w:rsidP="005B5371">
      <w:pPr>
        <w:pStyle w:val="paragraph"/>
        <w:numPr>
          <w:ilvl w:val="0"/>
          <w:numId w:val="6"/>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Cultura del aprendizaje con propósito: Motivando a través de alternativas comunicativas y experienciales el compromiso con el aprendizaje, y la actualización continua y permanente</w:t>
      </w:r>
    </w:p>
    <w:p w14:paraId="2D34A781" w14:textId="77777777" w:rsidR="000C5F2B" w:rsidRPr="00304F74" w:rsidRDefault="000C5F2B" w:rsidP="0064472E">
      <w:pPr>
        <w:pStyle w:val="paragraph"/>
        <w:spacing w:before="0" w:beforeAutospacing="0" w:after="0" w:afterAutospacing="0"/>
        <w:jc w:val="both"/>
        <w:textAlignment w:val="baseline"/>
        <w:rPr>
          <w:rFonts w:ascii="Verdana" w:eastAsiaTheme="minorHAnsi" w:hAnsi="Verdana"/>
          <w:sz w:val="22"/>
          <w:szCs w:val="22"/>
          <w:lang w:eastAsia="en-US"/>
        </w:rPr>
      </w:pPr>
    </w:p>
    <w:p w14:paraId="0CA920A7" w14:textId="6C3804E3" w:rsidR="000C5F2B" w:rsidRPr="00304F74" w:rsidRDefault="000C5F2B" w:rsidP="005B5371">
      <w:pPr>
        <w:pStyle w:val="paragraph"/>
        <w:numPr>
          <w:ilvl w:val="0"/>
          <w:numId w:val="6"/>
        </w:numPr>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 xml:space="preserve">Aprovechamiento y generación de nuevas Alianzas Intersectoriales que contribuyan a la calidad de la formación, la transferencia de buenas </w:t>
      </w:r>
      <w:r w:rsidR="00C47472" w:rsidRPr="00304F74">
        <w:rPr>
          <w:rFonts w:ascii="Verdana" w:eastAsiaTheme="minorHAnsi" w:hAnsi="Verdana"/>
          <w:sz w:val="22"/>
          <w:szCs w:val="22"/>
          <w:lang w:eastAsia="en-US"/>
        </w:rPr>
        <w:t>prácticas</w:t>
      </w:r>
      <w:r w:rsidRPr="00304F74">
        <w:rPr>
          <w:rFonts w:ascii="Verdana" w:eastAsiaTheme="minorHAnsi" w:hAnsi="Verdana"/>
          <w:sz w:val="22"/>
          <w:szCs w:val="22"/>
          <w:lang w:eastAsia="en-US"/>
        </w:rPr>
        <w:t xml:space="preserve"> y desarrollos, la internacionalización de saberes y la eficiencia de los recursos. </w:t>
      </w:r>
    </w:p>
    <w:p w14:paraId="568A24EE" w14:textId="77777777" w:rsidR="000C5F2B" w:rsidRPr="00304F74" w:rsidRDefault="000C5F2B" w:rsidP="000C5F2B">
      <w:pPr>
        <w:pStyle w:val="paragraph"/>
        <w:spacing w:before="0" w:beforeAutospacing="0" w:after="0" w:afterAutospacing="0"/>
        <w:jc w:val="both"/>
        <w:textAlignment w:val="baseline"/>
        <w:rPr>
          <w:rFonts w:ascii="Verdana" w:eastAsiaTheme="minorHAnsi" w:hAnsi="Verdana"/>
          <w:sz w:val="22"/>
          <w:szCs w:val="22"/>
          <w:lang w:eastAsia="en-US"/>
        </w:rPr>
      </w:pPr>
    </w:p>
    <w:p w14:paraId="64852B10" w14:textId="6651DE93" w:rsidR="002230DE" w:rsidRPr="00304F74" w:rsidRDefault="003E00B2" w:rsidP="000C5F2B">
      <w:pPr>
        <w:pStyle w:val="Ttulo1"/>
        <w:rPr>
          <w:rFonts w:ascii="Verdana" w:hAnsi="Verdana"/>
          <w:b/>
          <w:bCs/>
          <w:color w:val="800000"/>
          <w:sz w:val="22"/>
          <w:szCs w:val="22"/>
        </w:rPr>
      </w:pPr>
      <w:bookmarkStart w:id="24" w:name="_Toc153449756"/>
      <w:bookmarkStart w:id="25" w:name="_Toc231216540"/>
      <w:r w:rsidRPr="00304F74">
        <w:rPr>
          <w:rFonts w:ascii="Verdana" w:hAnsi="Verdana"/>
          <w:b/>
          <w:bCs/>
          <w:color w:val="800000"/>
          <w:sz w:val="22"/>
          <w:szCs w:val="22"/>
        </w:rPr>
        <w:t xml:space="preserve">X. </w:t>
      </w:r>
      <w:r w:rsidR="002230DE" w:rsidRPr="00304F74">
        <w:rPr>
          <w:rFonts w:ascii="Verdana" w:hAnsi="Verdana"/>
          <w:b/>
          <w:bCs/>
          <w:color w:val="800000"/>
          <w:sz w:val="22"/>
          <w:szCs w:val="22"/>
        </w:rPr>
        <w:t>Fuente de Financiación</w:t>
      </w:r>
      <w:bookmarkEnd w:id="24"/>
      <w:bookmarkEnd w:id="25"/>
    </w:p>
    <w:p w14:paraId="710A6617" w14:textId="38FB2DD6" w:rsidR="0098438F" w:rsidRPr="00304F74" w:rsidRDefault="00B02411" w:rsidP="009257F2">
      <w:pPr>
        <w:jc w:val="both"/>
        <w:rPr>
          <w:rFonts w:ascii="Verdana" w:hAnsi="Verdana"/>
          <w:b/>
          <w:color w:val="942A43"/>
          <w:sz w:val="22"/>
          <w:szCs w:val="22"/>
        </w:rPr>
      </w:pPr>
      <w:r w:rsidRPr="00304F74">
        <w:rPr>
          <w:rFonts w:ascii="Verdana" w:hAnsi="Verdana"/>
          <w:b/>
          <w:color w:val="942A43"/>
          <w:sz w:val="22"/>
          <w:szCs w:val="22"/>
        </w:rPr>
        <w:t xml:space="preserve"> </w:t>
      </w:r>
    </w:p>
    <w:p w14:paraId="61DD86CE" w14:textId="107F7FDC" w:rsidR="00B02411" w:rsidRPr="00304F74" w:rsidRDefault="00B02411" w:rsidP="00B02411">
      <w:pPr>
        <w:pStyle w:val="paragraph"/>
        <w:spacing w:before="0" w:beforeAutospacing="0" w:after="0" w:afterAutospacing="0"/>
        <w:jc w:val="both"/>
        <w:textAlignment w:val="baseline"/>
        <w:rPr>
          <w:rFonts w:ascii="Verdana" w:eastAsiaTheme="minorHAnsi" w:hAnsi="Verdana"/>
          <w:sz w:val="22"/>
          <w:szCs w:val="22"/>
          <w:lang w:eastAsia="en-US"/>
        </w:rPr>
      </w:pPr>
      <w:bookmarkStart w:id="26" w:name="_Hlk188954160"/>
      <w:r w:rsidRPr="00304F74">
        <w:rPr>
          <w:rFonts w:ascii="Verdana" w:eastAsiaTheme="minorHAnsi" w:hAnsi="Verdana"/>
          <w:sz w:val="22"/>
          <w:szCs w:val="22"/>
          <w:lang w:eastAsia="en-US"/>
        </w:rPr>
        <w:t xml:space="preserve">Para la vigencia </w:t>
      </w:r>
      <w:r w:rsidR="009408E5" w:rsidRPr="00304F74">
        <w:rPr>
          <w:rFonts w:ascii="Verdana" w:eastAsiaTheme="minorHAnsi" w:hAnsi="Verdana"/>
          <w:sz w:val="22"/>
          <w:szCs w:val="22"/>
          <w:lang w:eastAsia="en-US"/>
        </w:rPr>
        <w:t>202</w:t>
      </w:r>
      <w:r w:rsidR="00D267BB" w:rsidRPr="00304F74">
        <w:rPr>
          <w:rFonts w:ascii="Verdana" w:eastAsiaTheme="minorHAnsi" w:hAnsi="Verdana"/>
          <w:sz w:val="22"/>
          <w:szCs w:val="22"/>
          <w:lang w:eastAsia="en-US"/>
        </w:rPr>
        <w:t>5</w:t>
      </w:r>
      <w:r w:rsidR="009408E5" w:rsidRPr="00304F74">
        <w:rPr>
          <w:rFonts w:ascii="Verdana" w:eastAsiaTheme="minorHAnsi" w:hAnsi="Verdana"/>
          <w:sz w:val="22"/>
          <w:szCs w:val="22"/>
          <w:lang w:eastAsia="en-US"/>
        </w:rPr>
        <w:t>,</w:t>
      </w:r>
      <w:r w:rsidRPr="00304F74">
        <w:rPr>
          <w:rFonts w:ascii="Verdana" w:eastAsiaTheme="minorHAnsi" w:hAnsi="Verdana"/>
          <w:sz w:val="22"/>
          <w:szCs w:val="22"/>
          <w:lang w:eastAsia="en-US"/>
        </w:rPr>
        <w:t xml:space="preserve"> se cont</w:t>
      </w:r>
      <w:r w:rsidR="009408E5" w:rsidRPr="00304F74">
        <w:rPr>
          <w:rFonts w:ascii="Verdana" w:eastAsiaTheme="minorHAnsi" w:hAnsi="Verdana"/>
          <w:sz w:val="22"/>
          <w:szCs w:val="22"/>
          <w:lang w:eastAsia="en-US"/>
        </w:rPr>
        <w:t>ará</w:t>
      </w:r>
      <w:r w:rsidRPr="00304F74">
        <w:rPr>
          <w:rFonts w:ascii="Verdana" w:eastAsiaTheme="minorHAnsi" w:hAnsi="Verdana"/>
          <w:sz w:val="22"/>
          <w:szCs w:val="22"/>
          <w:lang w:eastAsia="en-US"/>
        </w:rPr>
        <w:t xml:space="preserve"> con un presupuesto </w:t>
      </w:r>
      <w:r w:rsidR="00771507" w:rsidRPr="00304F74">
        <w:rPr>
          <w:rFonts w:ascii="Verdana" w:eastAsiaTheme="minorHAnsi" w:hAnsi="Verdana"/>
          <w:sz w:val="22"/>
          <w:szCs w:val="22"/>
          <w:lang w:eastAsia="en-US"/>
        </w:rPr>
        <w:t>de $491</w:t>
      </w:r>
      <w:r w:rsidR="0035688B" w:rsidRPr="00304F74">
        <w:rPr>
          <w:rFonts w:ascii="Verdana" w:eastAsiaTheme="minorHAnsi" w:hAnsi="Verdana"/>
          <w:sz w:val="22"/>
          <w:szCs w:val="22"/>
          <w:lang w:eastAsia="en-US"/>
        </w:rPr>
        <w:t>.</w:t>
      </w:r>
      <w:r w:rsidR="00771507" w:rsidRPr="00304F74">
        <w:rPr>
          <w:rFonts w:ascii="Verdana" w:eastAsiaTheme="minorHAnsi" w:hAnsi="Verdana"/>
          <w:sz w:val="22"/>
          <w:szCs w:val="22"/>
          <w:lang w:eastAsia="en-US"/>
        </w:rPr>
        <w:t>572</w:t>
      </w:r>
      <w:r w:rsidR="0035688B" w:rsidRPr="00304F74">
        <w:rPr>
          <w:rFonts w:ascii="Verdana" w:eastAsiaTheme="minorHAnsi" w:hAnsi="Verdana"/>
          <w:sz w:val="22"/>
          <w:szCs w:val="22"/>
          <w:lang w:eastAsia="en-US"/>
        </w:rPr>
        <w:t>.</w:t>
      </w:r>
      <w:r w:rsidR="00771507" w:rsidRPr="00304F74">
        <w:rPr>
          <w:rFonts w:ascii="Verdana" w:eastAsiaTheme="minorHAnsi" w:hAnsi="Verdana"/>
          <w:sz w:val="22"/>
          <w:szCs w:val="22"/>
          <w:lang w:eastAsia="en-US"/>
        </w:rPr>
        <w:t>344 los</w:t>
      </w:r>
      <w:r w:rsidRPr="00304F74">
        <w:rPr>
          <w:rFonts w:ascii="Verdana" w:eastAsiaTheme="minorHAnsi" w:hAnsi="Verdana"/>
          <w:sz w:val="22"/>
          <w:szCs w:val="22"/>
          <w:lang w:eastAsia="en-US"/>
        </w:rPr>
        <w:t xml:space="preserve"> cuales</w:t>
      </w:r>
      <w:r w:rsidRPr="00304F74">
        <w:rPr>
          <w:rFonts w:ascii="Verdana" w:eastAsiaTheme="minorHAnsi" w:hAnsi="Verdana"/>
          <w:color w:val="FF0000"/>
          <w:sz w:val="22"/>
          <w:szCs w:val="22"/>
          <w:lang w:eastAsia="en-US"/>
        </w:rPr>
        <w:t xml:space="preserve"> </w:t>
      </w:r>
      <w:r w:rsidRPr="00304F74">
        <w:rPr>
          <w:rFonts w:ascii="Verdana" w:eastAsiaTheme="minorHAnsi" w:hAnsi="Verdana"/>
          <w:sz w:val="22"/>
          <w:szCs w:val="22"/>
          <w:lang w:eastAsia="en-US"/>
        </w:rPr>
        <w:t>serán ejecutados de la siguiente manera:</w:t>
      </w:r>
    </w:p>
    <w:p w14:paraId="72969464" w14:textId="77777777" w:rsidR="00B02411" w:rsidRPr="00304F74" w:rsidRDefault="00B02411" w:rsidP="00B02411">
      <w:pPr>
        <w:pStyle w:val="paragraph"/>
        <w:spacing w:before="0" w:beforeAutospacing="0" w:after="0" w:afterAutospacing="0"/>
        <w:jc w:val="both"/>
        <w:textAlignment w:val="baseline"/>
        <w:rPr>
          <w:rFonts w:ascii="Verdana" w:eastAsiaTheme="minorHAnsi" w:hAnsi="Verdana"/>
          <w:sz w:val="22"/>
          <w:szCs w:val="22"/>
          <w:lang w:eastAsia="en-US"/>
        </w:rPr>
      </w:pPr>
    </w:p>
    <w:bookmarkEnd w:id="26"/>
    <w:p w14:paraId="74BCE02D" w14:textId="2F9CB046" w:rsidR="00B02411" w:rsidRPr="00304F74" w:rsidRDefault="0098438F" w:rsidP="005B5371">
      <w:pPr>
        <w:pStyle w:val="paragraph"/>
        <w:numPr>
          <w:ilvl w:val="0"/>
          <w:numId w:val="1"/>
        </w:numPr>
        <w:spacing w:before="0" w:beforeAutospacing="0" w:after="0" w:afterAutospacing="0"/>
        <w:jc w:val="both"/>
        <w:textAlignment w:val="baseline"/>
        <w:rPr>
          <w:rFonts w:ascii="Verdana" w:eastAsiaTheme="minorHAnsi" w:hAnsi="Verdana"/>
          <w:sz w:val="22"/>
          <w:szCs w:val="22"/>
        </w:rPr>
      </w:pPr>
      <w:r w:rsidRPr="00304F74">
        <w:rPr>
          <w:rFonts w:ascii="Verdana" w:eastAsiaTheme="minorHAnsi" w:hAnsi="Verdana"/>
          <w:sz w:val="22"/>
          <w:szCs w:val="22"/>
        </w:rPr>
        <w:lastRenderedPageBreak/>
        <w:t xml:space="preserve">Plan Institucional de </w:t>
      </w:r>
      <w:r w:rsidR="00236490" w:rsidRPr="00304F74">
        <w:rPr>
          <w:rFonts w:ascii="Verdana" w:eastAsiaTheme="minorHAnsi" w:hAnsi="Verdana"/>
          <w:sz w:val="22"/>
          <w:szCs w:val="22"/>
        </w:rPr>
        <w:t xml:space="preserve">Capacitación (Proyecto de </w:t>
      </w:r>
      <w:r w:rsidR="004379EC" w:rsidRPr="00304F74">
        <w:rPr>
          <w:rFonts w:ascii="Verdana" w:eastAsiaTheme="minorHAnsi" w:hAnsi="Verdana"/>
          <w:sz w:val="22"/>
          <w:szCs w:val="22"/>
        </w:rPr>
        <w:t>I</w:t>
      </w:r>
      <w:r w:rsidR="00236490" w:rsidRPr="00304F74">
        <w:rPr>
          <w:rFonts w:ascii="Verdana" w:eastAsiaTheme="minorHAnsi" w:hAnsi="Verdana"/>
          <w:sz w:val="22"/>
          <w:szCs w:val="22"/>
        </w:rPr>
        <w:t xml:space="preserve">nversión) </w:t>
      </w:r>
      <w:r w:rsidR="00236490" w:rsidRPr="00304F74">
        <w:rPr>
          <w:rFonts w:ascii="Verdana" w:eastAsiaTheme="minorHAnsi" w:hAnsi="Verdana"/>
          <w:color w:val="000000" w:themeColor="text1"/>
          <w:sz w:val="22"/>
          <w:szCs w:val="22"/>
          <w:lang w:eastAsia="en-US"/>
        </w:rPr>
        <w:t>$</w:t>
      </w:r>
      <w:r w:rsidR="004B2733">
        <w:rPr>
          <w:rFonts w:ascii="Verdana" w:eastAsiaTheme="minorHAnsi" w:hAnsi="Verdana"/>
          <w:color w:val="000000" w:themeColor="text1"/>
          <w:sz w:val="22"/>
          <w:szCs w:val="22"/>
          <w:lang w:eastAsia="en-US"/>
        </w:rPr>
        <w:t xml:space="preserve"> </w:t>
      </w:r>
      <w:r w:rsidR="00771507" w:rsidRPr="00304F74">
        <w:rPr>
          <w:rFonts w:ascii="Verdana" w:eastAsiaTheme="minorHAnsi" w:hAnsi="Verdana"/>
          <w:color w:val="000000" w:themeColor="text1"/>
          <w:sz w:val="22"/>
          <w:szCs w:val="22"/>
          <w:lang w:eastAsia="en-US"/>
        </w:rPr>
        <w:t>291</w:t>
      </w:r>
      <w:r w:rsidR="003D7D60">
        <w:rPr>
          <w:rFonts w:ascii="Verdana" w:eastAsiaTheme="minorHAnsi" w:hAnsi="Verdana"/>
          <w:color w:val="000000" w:themeColor="text1"/>
          <w:sz w:val="22"/>
          <w:szCs w:val="22"/>
          <w:lang w:eastAsia="en-US"/>
        </w:rPr>
        <w:t>.</w:t>
      </w:r>
      <w:r w:rsidR="00771507" w:rsidRPr="00304F74">
        <w:rPr>
          <w:rFonts w:ascii="Verdana" w:eastAsiaTheme="minorHAnsi" w:hAnsi="Verdana"/>
          <w:color w:val="000000" w:themeColor="text1"/>
          <w:sz w:val="22"/>
          <w:szCs w:val="22"/>
          <w:lang w:eastAsia="en-US"/>
        </w:rPr>
        <w:t>572</w:t>
      </w:r>
      <w:r w:rsidR="003D7D60">
        <w:rPr>
          <w:rFonts w:ascii="Verdana" w:eastAsiaTheme="minorHAnsi" w:hAnsi="Verdana"/>
          <w:color w:val="000000" w:themeColor="text1"/>
          <w:sz w:val="22"/>
          <w:szCs w:val="22"/>
          <w:lang w:eastAsia="en-US"/>
        </w:rPr>
        <w:t>.</w:t>
      </w:r>
      <w:r w:rsidR="00771507" w:rsidRPr="00304F74">
        <w:rPr>
          <w:rFonts w:ascii="Verdana" w:eastAsiaTheme="minorHAnsi" w:hAnsi="Verdana"/>
          <w:color w:val="000000" w:themeColor="text1"/>
          <w:sz w:val="22"/>
          <w:szCs w:val="22"/>
          <w:lang w:eastAsia="en-US"/>
        </w:rPr>
        <w:t>344</w:t>
      </w:r>
    </w:p>
    <w:p w14:paraId="3C6B39A2" w14:textId="46B4934B" w:rsidR="00D267BB" w:rsidRPr="00304F74" w:rsidRDefault="00B02411" w:rsidP="005B5371">
      <w:pPr>
        <w:pStyle w:val="paragraph"/>
        <w:numPr>
          <w:ilvl w:val="0"/>
          <w:numId w:val="1"/>
        </w:numPr>
        <w:spacing w:before="0" w:beforeAutospacing="0" w:after="0" w:afterAutospacing="0"/>
        <w:jc w:val="both"/>
        <w:textAlignment w:val="baseline"/>
        <w:rPr>
          <w:rFonts w:ascii="Verdana" w:eastAsiaTheme="minorHAnsi" w:hAnsi="Verdana"/>
          <w:color w:val="000000" w:themeColor="text1"/>
          <w:sz w:val="22"/>
          <w:szCs w:val="22"/>
        </w:rPr>
      </w:pPr>
      <w:r w:rsidRPr="00304F74">
        <w:rPr>
          <w:rFonts w:ascii="Verdana" w:eastAsiaTheme="minorHAnsi" w:hAnsi="Verdana"/>
          <w:color w:val="000000" w:themeColor="text1"/>
          <w:sz w:val="22"/>
          <w:szCs w:val="22"/>
        </w:rPr>
        <w:t>P</w:t>
      </w:r>
      <w:r w:rsidR="0098438F" w:rsidRPr="00304F74">
        <w:rPr>
          <w:rFonts w:ascii="Verdana" w:eastAsiaTheme="minorHAnsi" w:hAnsi="Verdana"/>
          <w:color w:val="000000" w:themeColor="text1"/>
          <w:sz w:val="22"/>
          <w:szCs w:val="22"/>
        </w:rPr>
        <w:t xml:space="preserve">rograma de </w:t>
      </w:r>
      <w:r w:rsidR="00771507" w:rsidRPr="00304F74">
        <w:rPr>
          <w:rFonts w:ascii="Verdana" w:eastAsiaTheme="minorHAnsi" w:hAnsi="Verdana"/>
          <w:color w:val="000000" w:themeColor="text1"/>
          <w:sz w:val="22"/>
          <w:szCs w:val="22"/>
        </w:rPr>
        <w:t xml:space="preserve">formación en idiomas con el fin de desarrollar una segunda </w:t>
      </w:r>
      <w:r w:rsidR="004B2733" w:rsidRPr="00304F74">
        <w:rPr>
          <w:rFonts w:ascii="Verdana" w:eastAsiaTheme="minorHAnsi" w:hAnsi="Verdana"/>
          <w:color w:val="000000" w:themeColor="text1"/>
          <w:sz w:val="22"/>
          <w:szCs w:val="22"/>
        </w:rPr>
        <w:t>lengua $</w:t>
      </w:r>
      <w:r w:rsidR="003D7D60" w:rsidRPr="00304F74">
        <w:rPr>
          <w:rFonts w:ascii="Verdana" w:eastAsiaTheme="minorHAnsi" w:hAnsi="Verdana"/>
          <w:color w:val="000000" w:themeColor="text1"/>
          <w:sz w:val="22"/>
          <w:szCs w:val="22"/>
        </w:rPr>
        <w:t xml:space="preserve"> 200.000.000</w:t>
      </w:r>
    </w:p>
    <w:p w14:paraId="1A74FB4E" w14:textId="77777777" w:rsidR="00F87C0E" w:rsidRPr="00304F74" w:rsidRDefault="00F87C0E" w:rsidP="00F87C0E">
      <w:pPr>
        <w:pStyle w:val="paragraph"/>
        <w:spacing w:before="0" w:beforeAutospacing="0" w:after="0" w:afterAutospacing="0"/>
        <w:jc w:val="both"/>
        <w:textAlignment w:val="baseline"/>
        <w:rPr>
          <w:rFonts w:ascii="Verdana" w:eastAsiaTheme="minorHAnsi" w:hAnsi="Verdana"/>
          <w:color w:val="000000" w:themeColor="text1"/>
          <w:sz w:val="22"/>
          <w:szCs w:val="22"/>
        </w:rPr>
      </w:pPr>
    </w:p>
    <w:p w14:paraId="796F0C67" w14:textId="77777777"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p>
    <w:p w14:paraId="449CE2C5" w14:textId="0D3EE84D"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r w:rsidRPr="00304F74">
        <w:rPr>
          <w:rFonts w:ascii="Verdana" w:eastAsiaTheme="minorHAnsi" w:hAnsi="Verdana"/>
          <w:sz w:val="22"/>
          <w:szCs w:val="22"/>
          <w:lang w:eastAsia="en-US"/>
        </w:rPr>
        <w:t xml:space="preserve">En   comparación con la asignación presupuestal 2024 se </w:t>
      </w:r>
      <w:r w:rsidR="0064472E" w:rsidRPr="00304F74">
        <w:rPr>
          <w:rFonts w:ascii="Verdana" w:eastAsiaTheme="minorHAnsi" w:hAnsi="Verdana"/>
          <w:sz w:val="22"/>
          <w:szCs w:val="22"/>
          <w:lang w:eastAsia="en-US"/>
        </w:rPr>
        <w:t>incrementó</w:t>
      </w:r>
      <w:r w:rsidRPr="00304F74">
        <w:rPr>
          <w:rFonts w:ascii="Verdana" w:eastAsiaTheme="minorHAnsi" w:hAnsi="Verdana"/>
          <w:sz w:val="22"/>
          <w:szCs w:val="22"/>
          <w:lang w:eastAsia="en-US"/>
        </w:rPr>
        <w:t xml:space="preserve"> en</w:t>
      </w:r>
      <w:r w:rsidR="000C5F2B" w:rsidRPr="00304F74">
        <w:rPr>
          <w:rFonts w:ascii="Verdana" w:eastAsiaTheme="minorHAnsi" w:hAnsi="Verdana"/>
          <w:sz w:val="22"/>
          <w:szCs w:val="22"/>
          <w:lang w:eastAsia="en-US"/>
        </w:rPr>
        <w:t xml:space="preserve"> $ </w:t>
      </w:r>
      <w:r w:rsidR="0064472E" w:rsidRPr="00304F74">
        <w:rPr>
          <w:rFonts w:ascii="Verdana" w:eastAsiaTheme="minorHAnsi" w:hAnsi="Verdana"/>
          <w:sz w:val="22"/>
          <w:szCs w:val="22"/>
          <w:lang w:eastAsia="en-US"/>
        </w:rPr>
        <w:t>91.572</w:t>
      </w:r>
      <w:r w:rsidR="0035688B" w:rsidRPr="00304F74">
        <w:rPr>
          <w:rFonts w:ascii="Verdana" w:eastAsiaTheme="minorHAnsi" w:hAnsi="Verdana"/>
          <w:sz w:val="22"/>
          <w:szCs w:val="22"/>
          <w:lang w:eastAsia="en-US"/>
        </w:rPr>
        <w:t>.</w:t>
      </w:r>
      <w:r w:rsidR="0064472E" w:rsidRPr="00304F74">
        <w:rPr>
          <w:rFonts w:ascii="Verdana" w:eastAsiaTheme="minorHAnsi" w:hAnsi="Verdana"/>
          <w:sz w:val="22"/>
          <w:szCs w:val="22"/>
          <w:lang w:eastAsia="en-US"/>
        </w:rPr>
        <w:t>344 el</w:t>
      </w:r>
      <w:r w:rsidRPr="00304F74">
        <w:rPr>
          <w:rFonts w:ascii="Verdana" w:eastAsiaTheme="minorHAnsi" w:hAnsi="Verdana"/>
          <w:sz w:val="22"/>
          <w:szCs w:val="22"/>
          <w:lang w:eastAsia="en-US"/>
        </w:rPr>
        <w:t xml:space="preserve"> rubro destinado al proyecto de </w:t>
      </w:r>
      <w:r w:rsidR="0064472E" w:rsidRPr="00304F74">
        <w:rPr>
          <w:rFonts w:ascii="Verdana" w:eastAsiaTheme="minorHAnsi" w:hAnsi="Verdana"/>
          <w:sz w:val="22"/>
          <w:szCs w:val="22"/>
          <w:lang w:eastAsia="en-US"/>
        </w:rPr>
        <w:t>inversión,</w:t>
      </w:r>
      <w:r w:rsidRPr="00304F74">
        <w:rPr>
          <w:rFonts w:ascii="Verdana" w:eastAsiaTheme="minorHAnsi" w:hAnsi="Verdana"/>
          <w:sz w:val="22"/>
          <w:szCs w:val="22"/>
          <w:lang w:eastAsia="en-US"/>
        </w:rPr>
        <w:t xml:space="preserve"> plan institucional de capacitación y </w:t>
      </w:r>
      <w:r w:rsidR="000C5F2B" w:rsidRPr="00304F74">
        <w:rPr>
          <w:rFonts w:ascii="Verdana" w:eastAsiaTheme="minorHAnsi" w:hAnsi="Verdana"/>
          <w:sz w:val="22"/>
          <w:szCs w:val="22"/>
          <w:lang w:eastAsia="en-US"/>
        </w:rPr>
        <w:t>en $3</w:t>
      </w:r>
      <w:r w:rsidRPr="00304F74">
        <w:rPr>
          <w:rFonts w:ascii="Verdana" w:eastAsiaTheme="minorHAnsi" w:hAnsi="Verdana"/>
          <w:sz w:val="22"/>
          <w:szCs w:val="22"/>
          <w:lang w:eastAsia="en-US"/>
        </w:rPr>
        <w:t>2.000</w:t>
      </w:r>
      <w:r w:rsidR="004B2733">
        <w:rPr>
          <w:rFonts w:ascii="Verdana" w:eastAsiaTheme="minorHAnsi" w:hAnsi="Verdana"/>
          <w:sz w:val="22"/>
          <w:szCs w:val="22"/>
          <w:lang w:eastAsia="en-US"/>
        </w:rPr>
        <w:t>.</w:t>
      </w:r>
      <w:r w:rsidRPr="00304F74">
        <w:rPr>
          <w:rFonts w:ascii="Verdana" w:eastAsiaTheme="minorHAnsi" w:hAnsi="Verdana"/>
          <w:sz w:val="22"/>
          <w:szCs w:val="22"/>
          <w:lang w:eastAsia="en-US"/>
        </w:rPr>
        <w:t>000 para el programa de formación en idiomas.</w:t>
      </w:r>
    </w:p>
    <w:p w14:paraId="11D67126" w14:textId="77777777"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p>
    <w:p w14:paraId="4E92BA30" w14:textId="77777777" w:rsidR="00F87C0E" w:rsidRPr="00304F74" w:rsidRDefault="00F87C0E" w:rsidP="00F87C0E">
      <w:pPr>
        <w:pStyle w:val="paragraph"/>
        <w:spacing w:before="0" w:beforeAutospacing="0" w:after="0" w:afterAutospacing="0"/>
        <w:jc w:val="both"/>
        <w:textAlignment w:val="baseline"/>
        <w:rPr>
          <w:rFonts w:ascii="Verdana" w:eastAsiaTheme="minorHAnsi" w:hAnsi="Verdana"/>
          <w:sz w:val="22"/>
          <w:szCs w:val="22"/>
          <w:lang w:eastAsia="en-US"/>
        </w:rPr>
      </w:pPr>
    </w:p>
    <w:p w14:paraId="60C0DD92" w14:textId="28D52C3C" w:rsidR="006547C3" w:rsidRPr="00304F74" w:rsidRDefault="00F87C0E" w:rsidP="00C47472">
      <w:pPr>
        <w:pStyle w:val="paragraph"/>
        <w:spacing w:before="0" w:beforeAutospacing="0" w:after="0" w:afterAutospacing="0"/>
        <w:jc w:val="both"/>
        <w:textAlignment w:val="baseline"/>
        <w:rPr>
          <w:rFonts w:ascii="Verdana" w:eastAsiaTheme="minorHAnsi" w:hAnsi="Verdana"/>
          <w:sz w:val="22"/>
          <w:szCs w:val="22"/>
        </w:rPr>
      </w:pPr>
      <w:r w:rsidRPr="00304F74">
        <w:rPr>
          <w:rFonts w:ascii="Verdana" w:eastAsiaTheme="minorHAnsi" w:hAnsi="Verdana"/>
          <w:sz w:val="22"/>
          <w:szCs w:val="22"/>
          <w:lang w:eastAsia="en-US"/>
        </w:rPr>
        <w:t xml:space="preserve">Es importante precisar que </w:t>
      </w:r>
      <w:r w:rsidR="0064472E" w:rsidRPr="00304F74">
        <w:rPr>
          <w:rFonts w:ascii="Verdana" w:eastAsiaTheme="minorHAnsi" w:hAnsi="Verdana"/>
          <w:sz w:val="22"/>
          <w:szCs w:val="22"/>
          <w:lang w:eastAsia="en-US"/>
        </w:rPr>
        <w:t xml:space="preserve">de ser necesario un incremento presupuestal para el alcance de los retos planteados, se determinaran los ajustes a lugar por parte de la secretaria general del Ministerio. </w:t>
      </w:r>
      <w:r w:rsidRPr="00304F74">
        <w:rPr>
          <w:rFonts w:ascii="Verdana" w:eastAsiaTheme="minorHAnsi" w:hAnsi="Verdana"/>
          <w:sz w:val="22"/>
          <w:szCs w:val="22"/>
          <w:lang w:eastAsia="en-US"/>
        </w:rPr>
        <w:t xml:space="preserve"> </w:t>
      </w:r>
    </w:p>
    <w:p w14:paraId="28A09384" w14:textId="74DC6E5E" w:rsidR="00BC0DF9" w:rsidRPr="00304F74" w:rsidRDefault="003E00B2" w:rsidP="00C47472">
      <w:pPr>
        <w:pStyle w:val="Ttulo1"/>
        <w:rPr>
          <w:rFonts w:ascii="Verdana" w:hAnsi="Verdana"/>
          <w:b/>
          <w:bCs/>
          <w:color w:val="800000"/>
          <w:sz w:val="22"/>
          <w:szCs w:val="22"/>
        </w:rPr>
      </w:pPr>
      <w:bookmarkStart w:id="27" w:name="_Toc231216541"/>
      <w:r w:rsidRPr="00304F74">
        <w:rPr>
          <w:rFonts w:ascii="Verdana" w:hAnsi="Verdana"/>
          <w:b/>
          <w:bCs/>
          <w:color w:val="800000"/>
          <w:sz w:val="22"/>
          <w:szCs w:val="22"/>
        </w:rPr>
        <w:t xml:space="preserve">XI. </w:t>
      </w:r>
      <w:r w:rsidR="0098438F" w:rsidRPr="00304F74">
        <w:rPr>
          <w:rFonts w:ascii="Verdana" w:hAnsi="Verdana"/>
          <w:b/>
          <w:bCs/>
          <w:color w:val="800000"/>
          <w:sz w:val="22"/>
          <w:szCs w:val="22"/>
        </w:rPr>
        <w:t>Cronograma</w:t>
      </w:r>
      <w:bookmarkEnd w:id="27"/>
      <w:r w:rsidR="00BC0DF9" w:rsidRPr="00304F74">
        <w:rPr>
          <w:rFonts w:ascii="Verdana" w:hAnsi="Verdana"/>
          <w:color w:val="auto"/>
        </w:rPr>
        <w:fldChar w:fldCharType="begin"/>
      </w:r>
      <w:r w:rsidR="00BC0DF9" w:rsidRPr="00304F74">
        <w:rPr>
          <w:rFonts w:ascii="Verdana" w:hAnsi="Verdana"/>
        </w:rPr>
        <w:instrText xml:space="preserve"> LINK Excel.Sheet.12 "Libro1" "Hoja2!F3C1:F5C7" \a \f 4 \h </w:instrText>
      </w:r>
      <w:r w:rsidR="002A6DC6" w:rsidRPr="00304F74">
        <w:rPr>
          <w:rFonts w:ascii="Verdana" w:hAnsi="Verdana"/>
        </w:rPr>
        <w:instrText xml:space="preserve"> \* MERGEFORMAT </w:instrText>
      </w:r>
      <w:r w:rsidR="00BC0DF9" w:rsidRPr="00304F74">
        <w:rPr>
          <w:rFonts w:ascii="Verdana" w:hAnsi="Verdana"/>
          <w:color w:val="auto"/>
        </w:rPr>
        <w:fldChar w:fldCharType="separate"/>
      </w:r>
    </w:p>
    <w:p w14:paraId="37E15C22" w14:textId="77777777" w:rsidR="00261199" w:rsidRPr="00304F74" w:rsidRDefault="00BC0DF9" w:rsidP="00B14517">
      <w:pPr>
        <w:jc w:val="both"/>
        <w:rPr>
          <w:rFonts w:ascii="Verdana" w:hAnsi="Verdana"/>
          <w:b/>
          <w:color w:val="942A43"/>
        </w:rPr>
      </w:pPr>
      <w:r w:rsidRPr="00304F74">
        <w:rPr>
          <w:rFonts w:ascii="Verdana" w:hAnsi="Verdana"/>
          <w:b/>
          <w:color w:val="942A43"/>
        </w:rPr>
        <w:fldChar w:fldCharType="end"/>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833"/>
        <w:gridCol w:w="1764"/>
        <w:gridCol w:w="2682"/>
        <w:gridCol w:w="1036"/>
        <w:gridCol w:w="1513"/>
      </w:tblGrid>
      <w:tr w:rsidR="00C47472" w:rsidRPr="00304F74" w14:paraId="63CFDCCD" w14:textId="77777777" w:rsidTr="002B2C83">
        <w:trPr>
          <w:trHeight w:val="151"/>
          <w:tblHeader/>
        </w:trPr>
        <w:tc>
          <w:tcPr>
            <w:tcW w:w="1038" w:type="pct"/>
            <w:shd w:val="clear" w:color="000000" w:fill="061320"/>
            <w:vAlign w:val="center"/>
            <w:hideMark/>
          </w:tcPr>
          <w:p w14:paraId="5B986396" w14:textId="77777777" w:rsidR="00261199" w:rsidRPr="002B2C83" w:rsidRDefault="00261199">
            <w:pPr>
              <w:jc w:val="center"/>
              <w:rPr>
                <w:rFonts w:ascii="Verdana" w:hAnsi="Verdana" w:cs="Arial"/>
                <w:b/>
                <w:bCs/>
                <w:sz w:val="16"/>
                <w:szCs w:val="16"/>
              </w:rPr>
            </w:pPr>
            <w:r w:rsidRPr="002B2C83">
              <w:rPr>
                <w:rFonts w:ascii="Verdana" w:hAnsi="Verdana" w:cs="Arial"/>
                <w:b/>
                <w:bCs/>
                <w:sz w:val="16"/>
                <w:szCs w:val="16"/>
              </w:rPr>
              <w:t xml:space="preserve">LINEA DE FORMACION </w:t>
            </w:r>
          </w:p>
        </w:tc>
        <w:tc>
          <w:tcPr>
            <w:tcW w:w="999" w:type="pct"/>
            <w:shd w:val="clear" w:color="000000" w:fill="061320"/>
            <w:vAlign w:val="center"/>
            <w:hideMark/>
          </w:tcPr>
          <w:p w14:paraId="0031462A" w14:textId="77777777" w:rsidR="00261199" w:rsidRPr="002B2C83" w:rsidRDefault="00261199">
            <w:pPr>
              <w:jc w:val="center"/>
              <w:rPr>
                <w:rFonts w:ascii="Verdana" w:hAnsi="Verdana" w:cs="Arial"/>
                <w:b/>
                <w:bCs/>
                <w:sz w:val="16"/>
                <w:szCs w:val="16"/>
              </w:rPr>
            </w:pPr>
            <w:r w:rsidRPr="002B2C83">
              <w:rPr>
                <w:rFonts w:ascii="Verdana" w:hAnsi="Verdana" w:cs="Arial"/>
                <w:b/>
                <w:bCs/>
                <w:sz w:val="16"/>
                <w:szCs w:val="16"/>
              </w:rPr>
              <w:t>NOMBRE DE LA ACTIVIDAD ACADÉMICA</w:t>
            </w:r>
          </w:p>
        </w:tc>
        <w:tc>
          <w:tcPr>
            <w:tcW w:w="1519" w:type="pct"/>
            <w:shd w:val="clear" w:color="000000" w:fill="061320"/>
            <w:vAlign w:val="center"/>
            <w:hideMark/>
          </w:tcPr>
          <w:p w14:paraId="7D5D7679" w14:textId="77777777" w:rsidR="00261199" w:rsidRPr="002B2C83" w:rsidRDefault="00261199">
            <w:pPr>
              <w:jc w:val="center"/>
              <w:rPr>
                <w:rFonts w:ascii="Verdana" w:hAnsi="Verdana" w:cs="Arial"/>
                <w:b/>
                <w:bCs/>
                <w:sz w:val="16"/>
                <w:szCs w:val="16"/>
              </w:rPr>
            </w:pPr>
            <w:r w:rsidRPr="002B2C83">
              <w:rPr>
                <w:rFonts w:ascii="Verdana" w:hAnsi="Verdana" w:cs="Arial"/>
                <w:b/>
                <w:bCs/>
                <w:sz w:val="16"/>
                <w:szCs w:val="16"/>
              </w:rPr>
              <w:t>EJE FUNCIÓN PÚBLICA</w:t>
            </w:r>
          </w:p>
        </w:tc>
        <w:tc>
          <w:tcPr>
            <w:tcW w:w="587" w:type="pct"/>
            <w:shd w:val="clear" w:color="000000" w:fill="061320"/>
            <w:vAlign w:val="center"/>
            <w:hideMark/>
          </w:tcPr>
          <w:p w14:paraId="0596E929" w14:textId="77777777" w:rsidR="00261199" w:rsidRPr="002B2C83" w:rsidRDefault="00261199">
            <w:pPr>
              <w:jc w:val="center"/>
              <w:rPr>
                <w:rFonts w:ascii="Verdana" w:hAnsi="Verdana" w:cs="Arial"/>
                <w:b/>
                <w:bCs/>
                <w:sz w:val="16"/>
                <w:szCs w:val="16"/>
              </w:rPr>
            </w:pPr>
            <w:r w:rsidRPr="002B2C83">
              <w:rPr>
                <w:rFonts w:ascii="Verdana" w:hAnsi="Verdana" w:cs="Arial"/>
                <w:b/>
                <w:bCs/>
                <w:sz w:val="16"/>
                <w:szCs w:val="16"/>
              </w:rPr>
              <w:t>PERIODO DE INICIO</w:t>
            </w:r>
          </w:p>
        </w:tc>
        <w:tc>
          <w:tcPr>
            <w:tcW w:w="857" w:type="pct"/>
            <w:shd w:val="clear" w:color="000000" w:fill="061320"/>
            <w:vAlign w:val="center"/>
            <w:hideMark/>
          </w:tcPr>
          <w:p w14:paraId="097B8CA9" w14:textId="77777777" w:rsidR="00261199" w:rsidRPr="002B2C83" w:rsidRDefault="00261199">
            <w:pPr>
              <w:jc w:val="center"/>
              <w:rPr>
                <w:rFonts w:ascii="Verdana" w:hAnsi="Verdana" w:cs="Arial"/>
                <w:b/>
                <w:bCs/>
                <w:sz w:val="16"/>
                <w:szCs w:val="16"/>
              </w:rPr>
            </w:pPr>
            <w:r w:rsidRPr="002B2C83">
              <w:rPr>
                <w:rFonts w:ascii="Verdana" w:hAnsi="Verdana" w:cs="Arial"/>
                <w:b/>
                <w:bCs/>
                <w:sz w:val="16"/>
                <w:szCs w:val="16"/>
              </w:rPr>
              <w:t>PERIODO DE FINALIZACION</w:t>
            </w:r>
          </w:p>
        </w:tc>
      </w:tr>
      <w:tr w:rsidR="00C47472" w:rsidRPr="00304F74" w14:paraId="73BF9382" w14:textId="77777777" w:rsidTr="0020090E">
        <w:trPr>
          <w:trHeight w:val="290"/>
        </w:trPr>
        <w:tc>
          <w:tcPr>
            <w:tcW w:w="1038" w:type="pct"/>
            <w:vMerge w:val="restart"/>
            <w:noWrap/>
            <w:vAlign w:val="center"/>
            <w:hideMark/>
          </w:tcPr>
          <w:p w14:paraId="38568129" w14:textId="77777777" w:rsidR="00261199" w:rsidRPr="00304F74" w:rsidRDefault="00261199" w:rsidP="004B2733">
            <w:pPr>
              <w:jc w:val="both"/>
              <w:rPr>
                <w:rFonts w:ascii="Verdana" w:hAnsi="Verdana"/>
                <w:sz w:val="18"/>
                <w:szCs w:val="18"/>
              </w:rPr>
            </w:pPr>
            <w:r w:rsidRPr="00304F74">
              <w:rPr>
                <w:rFonts w:ascii="Verdana" w:hAnsi="Verdana"/>
                <w:sz w:val="18"/>
                <w:szCs w:val="18"/>
              </w:rPr>
              <w:t>Formación situada</w:t>
            </w:r>
          </w:p>
        </w:tc>
        <w:tc>
          <w:tcPr>
            <w:tcW w:w="999" w:type="pct"/>
            <w:vAlign w:val="center"/>
            <w:hideMark/>
          </w:tcPr>
          <w:p w14:paraId="69A5CFD1" w14:textId="79001A93" w:rsidR="00261199" w:rsidRPr="00304F74" w:rsidRDefault="00261199" w:rsidP="004B2733">
            <w:pPr>
              <w:jc w:val="both"/>
              <w:rPr>
                <w:rFonts w:ascii="Verdana" w:hAnsi="Verdana"/>
                <w:sz w:val="18"/>
                <w:szCs w:val="18"/>
              </w:rPr>
            </w:pPr>
            <w:r w:rsidRPr="00304F74">
              <w:rPr>
                <w:rFonts w:ascii="Verdana" w:hAnsi="Verdana"/>
                <w:sz w:val="18"/>
                <w:szCs w:val="18"/>
              </w:rPr>
              <w:t>1.Inducción institucional</w:t>
            </w:r>
          </w:p>
        </w:tc>
        <w:tc>
          <w:tcPr>
            <w:tcW w:w="1519" w:type="pct"/>
            <w:noWrap/>
            <w:vAlign w:val="center"/>
            <w:hideMark/>
          </w:tcPr>
          <w:p w14:paraId="19228189" w14:textId="424B745A"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5BD01ADE"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59A39608"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2A9A6E57" w14:textId="77777777" w:rsidTr="0020090E">
        <w:trPr>
          <w:trHeight w:val="290"/>
        </w:trPr>
        <w:tc>
          <w:tcPr>
            <w:tcW w:w="1038" w:type="pct"/>
            <w:vMerge/>
            <w:vAlign w:val="center"/>
            <w:hideMark/>
          </w:tcPr>
          <w:p w14:paraId="178AE3EE" w14:textId="77777777" w:rsidR="00261199" w:rsidRPr="00304F74" w:rsidRDefault="00261199" w:rsidP="004B2733">
            <w:pPr>
              <w:jc w:val="both"/>
              <w:rPr>
                <w:rFonts w:ascii="Verdana" w:hAnsi="Verdana"/>
                <w:sz w:val="18"/>
                <w:szCs w:val="18"/>
              </w:rPr>
            </w:pPr>
          </w:p>
        </w:tc>
        <w:tc>
          <w:tcPr>
            <w:tcW w:w="999" w:type="pct"/>
            <w:vAlign w:val="center"/>
            <w:hideMark/>
          </w:tcPr>
          <w:p w14:paraId="4656E51F" w14:textId="230E8DFD" w:rsidR="00261199" w:rsidRPr="00304F74" w:rsidRDefault="00261199" w:rsidP="004B2733">
            <w:pPr>
              <w:jc w:val="both"/>
              <w:rPr>
                <w:rFonts w:ascii="Verdana" w:hAnsi="Verdana"/>
                <w:sz w:val="18"/>
                <w:szCs w:val="18"/>
              </w:rPr>
            </w:pPr>
            <w:r w:rsidRPr="00304F74">
              <w:rPr>
                <w:rFonts w:ascii="Verdana" w:hAnsi="Verdana"/>
                <w:sz w:val="18"/>
                <w:szCs w:val="18"/>
              </w:rPr>
              <w:t>2.Entrenamiento en el puesto de trabajo</w:t>
            </w:r>
          </w:p>
        </w:tc>
        <w:tc>
          <w:tcPr>
            <w:tcW w:w="1519" w:type="pct"/>
            <w:noWrap/>
            <w:vAlign w:val="center"/>
            <w:hideMark/>
          </w:tcPr>
          <w:p w14:paraId="0EA0B0EE" w14:textId="2D1713D3"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45B045B2"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166E9017"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1C48D3E0" w14:textId="77777777" w:rsidTr="0020090E">
        <w:trPr>
          <w:trHeight w:val="290"/>
        </w:trPr>
        <w:tc>
          <w:tcPr>
            <w:tcW w:w="1038" w:type="pct"/>
            <w:vMerge w:val="restart"/>
            <w:vAlign w:val="center"/>
            <w:hideMark/>
          </w:tcPr>
          <w:p w14:paraId="0187CAFD" w14:textId="44B54F91" w:rsidR="00261199" w:rsidRPr="00304F74" w:rsidRDefault="00261199" w:rsidP="004B2733">
            <w:pPr>
              <w:jc w:val="both"/>
              <w:rPr>
                <w:rFonts w:ascii="Verdana" w:hAnsi="Verdana"/>
                <w:sz w:val="18"/>
                <w:szCs w:val="18"/>
              </w:rPr>
            </w:pPr>
            <w:r w:rsidRPr="00304F74">
              <w:rPr>
                <w:rFonts w:ascii="Verdana" w:hAnsi="Verdana"/>
                <w:sz w:val="18"/>
                <w:szCs w:val="18"/>
              </w:rPr>
              <w:t>Fo</w:t>
            </w:r>
            <w:r w:rsidR="0020090E" w:rsidRPr="00304F74">
              <w:rPr>
                <w:rFonts w:ascii="Verdana" w:hAnsi="Verdana"/>
                <w:sz w:val="18"/>
                <w:szCs w:val="18"/>
              </w:rPr>
              <w:t>rmación para la mejora continua</w:t>
            </w:r>
          </w:p>
        </w:tc>
        <w:tc>
          <w:tcPr>
            <w:tcW w:w="999" w:type="pct"/>
            <w:vAlign w:val="center"/>
            <w:hideMark/>
          </w:tcPr>
          <w:p w14:paraId="5182F50C" w14:textId="7C90C93D" w:rsidR="00261199" w:rsidRPr="00304F74" w:rsidRDefault="00261199" w:rsidP="004B2733">
            <w:pPr>
              <w:jc w:val="both"/>
              <w:rPr>
                <w:rFonts w:ascii="Verdana" w:hAnsi="Verdana"/>
                <w:sz w:val="18"/>
                <w:szCs w:val="18"/>
              </w:rPr>
            </w:pPr>
            <w:r w:rsidRPr="00304F74">
              <w:rPr>
                <w:rFonts w:ascii="Verdana" w:hAnsi="Verdana"/>
                <w:sz w:val="18"/>
                <w:szCs w:val="18"/>
              </w:rPr>
              <w:t>3.Producción de textos en formatos propios del contexto laboral</w:t>
            </w:r>
          </w:p>
        </w:tc>
        <w:tc>
          <w:tcPr>
            <w:tcW w:w="1519" w:type="pct"/>
            <w:vAlign w:val="center"/>
            <w:hideMark/>
          </w:tcPr>
          <w:p w14:paraId="27FF9C7D" w14:textId="696047F6"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14231F29"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226F20C4" w14:textId="77777777" w:rsidR="00261199" w:rsidRPr="00304F74" w:rsidRDefault="00261199">
            <w:pPr>
              <w:jc w:val="center"/>
              <w:rPr>
                <w:rFonts w:ascii="Verdana" w:hAnsi="Verdana"/>
                <w:sz w:val="18"/>
                <w:szCs w:val="18"/>
              </w:rPr>
            </w:pPr>
            <w:r w:rsidRPr="00304F74">
              <w:rPr>
                <w:rFonts w:ascii="Verdana" w:hAnsi="Verdana"/>
                <w:sz w:val="18"/>
                <w:szCs w:val="18"/>
              </w:rPr>
              <w:t>III</w:t>
            </w:r>
          </w:p>
        </w:tc>
      </w:tr>
      <w:tr w:rsidR="00C47472" w:rsidRPr="00304F74" w14:paraId="79685FBC" w14:textId="77777777" w:rsidTr="0020090E">
        <w:trPr>
          <w:trHeight w:val="290"/>
        </w:trPr>
        <w:tc>
          <w:tcPr>
            <w:tcW w:w="1038" w:type="pct"/>
            <w:vMerge/>
            <w:vAlign w:val="center"/>
            <w:hideMark/>
          </w:tcPr>
          <w:p w14:paraId="30F4F598" w14:textId="77777777" w:rsidR="00261199" w:rsidRPr="00304F74" w:rsidRDefault="00261199" w:rsidP="004B2733">
            <w:pPr>
              <w:jc w:val="both"/>
              <w:rPr>
                <w:rFonts w:ascii="Verdana" w:hAnsi="Verdana"/>
                <w:sz w:val="18"/>
                <w:szCs w:val="18"/>
              </w:rPr>
            </w:pPr>
          </w:p>
        </w:tc>
        <w:tc>
          <w:tcPr>
            <w:tcW w:w="999" w:type="pct"/>
            <w:vAlign w:val="center"/>
            <w:hideMark/>
          </w:tcPr>
          <w:p w14:paraId="407E8B0E" w14:textId="638B209C" w:rsidR="00261199" w:rsidRPr="00304F74" w:rsidRDefault="00261199" w:rsidP="004B2733">
            <w:pPr>
              <w:jc w:val="both"/>
              <w:rPr>
                <w:rFonts w:ascii="Verdana" w:hAnsi="Verdana"/>
                <w:sz w:val="18"/>
                <w:szCs w:val="18"/>
              </w:rPr>
            </w:pPr>
            <w:r w:rsidRPr="00304F74">
              <w:rPr>
                <w:rFonts w:ascii="Verdana" w:hAnsi="Verdana"/>
                <w:sz w:val="18"/>
                <w:szCs w:val="18"/>
              </w:rPr>
              <w:t>4.Comunicación oral y presentaciones efectivas</w:t>
            </w:r>
          </w:p>
        </w:tc>
        <w:tc>
          <w:tcPr>
            <w:tcW w:w="1519" w:type="pct"/>
            <w:vAlign w:val="center"/>
            <w:hideMark/>
          </w:tcPr>
          <w:p w14:paraId="51A972D3" w14:textId="2DB59F0E"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6CA6E137"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591AEFA5"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6ED10341" w14:textId="77777777" w:rsidTr="0020090E">
        <w:trPr>
          <w:trHeight w:val="290"/>
        </w:trPr>
        <w:tc>
          <w:tcPr>
            <w:tcW w:w="1038" w:type="pct"/>
            <w:vMerge/>
            <w:vAlign w:val="center"/>
            <w:hideMark/>
          </w:tcPr>
          <w:p w14:paraId="342DA47C" w14:textId="77777777" w:rsidR="00261199" w:rsidRPr="00304F74" w:rsidRDefault="00261199" w:rsidP="004B2733">
            <w:pPr>
              <w:jc w:val="both"/>
              <w:rPr>
                <w:rFonts w:ascii="Verdana" w:hAnsi="Verdana"/>
                <w:sz w:val="18"/>
                <w:szCs w:val="18"/>
              </w:rPr>
            </w:pPr>
          </w:p>
        </w:tc>
        <w:tc>
          <w:tcPr>
            <w:tcW w:w="999" w:type="pct"/>
            <w:vAlign w:val="center"/>
            <w:hideMark/>
          </w:tcPr>
          <w:p w14:paraId="560C062F" w14:textId="1A6D9AFA" w:rsidR="00261199" w:rsidRPr="00304F74" w:rsidRDefault="00261199" w:rsidP="004B2733">
            <w:pPr>
              <w:jc w:val="both"/>
              <w:rPr>
                <w:rFonts w:ascii="Verdana" w:hAnsi="Verdana"/>
                <w:sz w:val="18"/>
                <w:szCs w:val="18"/>
              </w:rPr>
            </w:pPr>
            <w:r w:rsidRPr="00304F74">
              <w:rPr>
                <w:rFonts w:ascii="Verdana" w:hAnsi="Verdana"/>
                <w:sz w:val="18"/>
                <w:szCs w:val="18"/>
              </w:rPr>
              <w:t>5.Habilidades informáticas aplicadas al contexto laboral</w:t>
            </w:r>
          </w:p>
        </w:tc>
        <w:tc>
          <w:tcPr>
            <w:tcW w:w="1519" w:type="pct"/>
            <w:vAlign w:val="center"/>
            <w:hideMark/>
          </w:tcPr>
          <w:p w14:paraId="26560A73" w14:textId="2BA3AB23"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4DDB9B4B"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7CE16AF4" w14:textId="77777777" w:rsidR="00261199" w:rsidRPr="00304F74" w:rsidRDefault="00261199">
            <w:pPr>
              <w:jc w:val="center"/>
              <w:rPr>
                <w:rFonts w:ascii="Verdana" w:hAnsi="Verdana"/>
                <w:sz w:val="18"/>
                <w:szCs w:val="18"/>
              </w:rPr>
            </w:pPr>
            <w:r w:rsidRPr="00304F74">
              <w:rPr>
                <w:rFonts w:ascii="Verdana" w:hAnsi="Verdana"/>
                <w:sz w:val="18"/>
                <w:szCs w:val="18"/>
              </w:rPr>
              <w:t>III</w:t>
            </w:r>
          </w:p>
        </w:tc>
      </w:tr>
      <w:tr w:rsidR="00C47472" w:rsidRPr="00304F74" w14:paraId="15F0597E" w14:textId="77777777" w:rsidTr="0020090E">
        <w:trPr>
          <w:trHeight w:val="290"/>
        </w:trPr>
        <w:tc>
          <w:tcPr>
            <w:tcW w:w="1038" w:type="pct"/>
            <w:vMerge/>
            <w:vAlign w:val="center"/>
            <w:hideMark/>
          </w:tcPr>
          <w:p w14:paraId="6376D51D" w14:textId="77777777" w:rsidR="00261199" w:rsidRPr="00304F74" w:rsidRDefault="00261199" w:rsidP="004B2733">
            <w:pPr>
              <w:jc w:val="both"/>
              <w:rPr>
                <w:rFonts w:ascii="Verdana" w:hAnsi="Verdana"/>
                <w:sz w:val="18"/>
                <w:szCs w:val="18"/>
              </w:rPr>
            </w:pPr>
          </w:p>
        </w:tc>
        <w:tc>
          <w:tcPr>
            <w:tcW w:w="999" w:type="pct"/>
            <w:vAlign w:val="center"/>
            <w:hideMark/>
          </w:tcPr>
          <w:p w14:paraId="60DAA727" w14:textId="7E842A55" w:rsidR="00261199" w:rsidRPr="00304F74" w:rsidRDefault="00261199" w:rsidP="004B2733">
            <w:pPr>
              <w:jc w:val="both"/>
              <w:rPr>
                <w:rFonts w:ascii="Verdana" w:hAnsi="Verdana"/>
                <w:sz w:val="18"/>
                <w:szCs w:val="18"/>
              </w:rPr>
            </w:pPr>
            <w:r w:rsidRPr="00304F74">
              <w:rPr>
                <w:rFonts w:ascii="Verdana" w:hAnsi="Verdana"/>
                <w:sz w:val="18"/>
                <w:szCs w:val="18"/>
              </w:rPr>
              <w:t>6.Tratamiento avanzado de datos (Excel avanzado y Power B)</w:t>
            </w:r>
          </w:p>
        </w:tc>
        <w:tc>
          <w:tcPr>
            <w:tcW w:w="1519" w:type="pct"/>
            <w:vAlign w:val="center"/>
            <w:hideMark/>
          </w:tcPr>
          <w:p w14:paraId="3F4B7968" w14:textId="40E92965"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4D7D5662" w14:textId="77777777" w:rsidR="00261199" w:rsidRPr="00304F74" w:rsidRDefault="00261199">
            <w:pPr>
              <w:jc w:val="center"/>
              <w:rPr>
                <w:rFonts w:ascii="Verdana" w:hAnsi="Verdana"/>
                <w:sz w:val="18"/>
                <w:szCs w:val="18"/>
              </w:rPr>
            </w:pPr>
            <w:r w:rsidRPr="00304F74">
              <w:rPr>
                <w:rFonts w:ascii="Verdana" w:hAnsi="Verdana"/>
                <w:sz w:val="18"/>
                <w:szCs w:val="18"/>
              </w:rPr>
              <w:t>I</w:t>
            </w:r>
          </w:p>
        </w:tc>
        <w:tc>
          <w:tcPr>
            <w:tcW w:w="857" w:type="pct"/>
            <w:noWrap/>
            <w:vAlign w:val="center"/>
            <w:hideMark/>
          </w:tcPr>
          <w:p w14:paraId="5C67D201"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1E21A6D6" w14:textId="77777777" w:rsidTr="0020090E">
        <w:trPr>
          <w:trHeight w:val="290"/>
        </w:trPr>
        <w:tc>
          <w:tcPr>
            <w:tcW w:w="1038" w:type="pct"/>
            <w:vMerge/>
            <w:vAlign w:val="center"/>
            <w:hideMark/>
          </w:tcPr>
          <w:p w14:paraId="40A5E42E" w14:textId="77777777" w:rsidR="00261199" w:rsidRPr="00304F74" w:rsidRDefault="00261199" w:rsidP="004B2733">
            <w:pPr>
              <w:jc w:val="both"/>
              <w:rPr>
                <w:rFonts w:ascii="Verdana" w:hAnsi="Verdana"/>
                <w:sz w:val="18"/>
                <w:szCs w:val="18"/>
              </w:rPr>
            </w:pPr>
          </w:p>
        </w:tc>
        <w:tc>
          <w:tcPr>
            <w:tcW w:w="999" w:type="pct"/>
            <w:vAlign w:val="center"/>
            <w:hideMark/>
          </w:tcPr>
          <w:p w14:paraId="372F9566" w14:textId="6364F8C9" w:rsidR="00261199" w:rsidRPr="00304F74" w:rsidRDefault="00261199" w:rsidP="004B2733">
            <w:pPr>
              <w:jc w:val="both"/>
              <w:rPr>
                <w:rFonts w:ascii="Verdana" w:hAnsi="Verdana"/>
                <w:sz w:val="18"/>
                <w:szCs w:val="18"/>
              </w:rPr>
            </w:pPr>
            <w:r w:rsidRPr="00304F74">
              <w:rPr>
                <w:rFonts w:ascii="Verdana" w:hAnsi="Verdana"/>
                <w:sz w:val="18"/>
                <w:szCs w:val="18"/>
              </w:rPr>
              <w:t>7. Gestión de proyectos e indicadores</w:t>
            </w:r>
          </w:p>
        </w:tc>
        <w:tc>
          <w:tcPr>
            <w:tcW w:w="1519" w:type="pct"/>
            <w:vAlign w:val="center"/>
            <w:hideMark/>
          </w:tcPr>
          <w:p w14:paraId="378337FB" w14:textId="4BE5CCB3"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40076E6D"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7824280E"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7E4900A4" w14:textId="77777777" w:rsidTr="0020090E">
        <w:trPr>
          <w:trHeight w:val="580"/>
        </w:trPr>
        <w:tc>
          <w:tcPr>
            <w:tcW w:w="1038" w:type="pct"/>
            <w:vMerge/>
            <w:vAlign w:val="center"/>
            <w:hideMark/>
          </w:tcPr>
          <w:p w14:paraId="0C0A1C10" w14:textId="77777777" w:rsidR="00261199" w:rsidRPr="00304F74" w:rsidRDefault="00261199" w:rsidP="004B2733">
            <w:pPr>
              <w:jc w:val="both"/>
              <w:rPr>
                <w:rFonts w:ascii="Verdana" w:hAnsi="Verdana"/>
                <w:sz w:val="18"/>
                <w:szCs w:val="18"/>
              </w:rPr>
            </w:pPr>
          </w:p>
        </w:tc>
        <w:tc>
          <w:tcPr>
            <w:tcW w:w="999" w:type="pct"/>
            <w:vAlign w:val="center"/>
            <w:hideMark/>
          </w:tcPr>
          <w:p w14:paraId="7AE34DC0" w14:textId="07084E9C" w:rsidR="00261199" w:rsidRPr="00304F74" w:rsidRDefault="00261199" w:rsidP="004B2733">
            <w:pPr>
              <w:jc w:val="both"/>
              <w:rPr>
                <w:rFonts w:ascii="Verdana" w:hAnsi="Verdana"/>
                <w:sz w:val="18"/>
                <w:szCs w:val="18"/>
              </w:rPr>
            </w:pPr>
            <w:r w:rsidRPr="00304F74">
              <w:rPr>
                <w:rFonts w:ascii="Verdana" w:hAnsi="Verdana"/>
                <w:sz w:val="18"/>
                <w:szCs w:val="18"/>
              </w:rPr>
              <w:t>8. Apropiación tecnológica IA generativa y cibercultura</w:t>
            </w:r>
          </w:p>
        </w:tc>
        <w:tc>
          <w:tcPr>
            <w:tcW w:w="1519" w:type="pct"/>
            <w:vAlign w:val="center"/>
            <w:hideMark/>
          </w:tcPr>
          <w:p w14:paraId="7D2ACAF0" w14:textId="77777777" w:rsidR="00261199" w:rsidRPr="00304F74" w:rsidRDefault="00261199" w:rsidP="004B2733">
            <w:pPr>
              <w:jc w:val="both"/>
              <w:rPr>
                <w:rFonts w:ascii="Verdana" w:hAnsi="Verdana"/>
                <w:sz w:val="18"/>
                <w:szCs w:val="18"/>
              </w:rPr>
            </w:pPr>
            <w:r w:rsidRPr="00304F74">
              <w:rPr>
                <w:rFonts w:ascii="Verdana" w:hAnsi="Verdana"/>
                <w:sz w:val="18"/>
                <w:szCs w:val="18"/>
              </w:rPr>
              <w:t>Transformación digital y cibercultura</w:t>
            </w:r>
          </w:p>
        </w:tc>
        <w:tc>
          <w:tcPr>
            <w:tcW w:w="587" w:type="pct"/>
            <w:noWrap/>
            <w:vAlign w:val="center"/>
            <w:hideMark/>
          </w:tcPr>
          <w:p w14:paraId="6DB853B1"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536FACE7"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41FD3F7F" w14:textId="77777777" w:rsidTr="0020090E">
        <w:trPr>
          <w:trHeight w:val="290"/>
        </w:trPr>
        <w:tc>
          <w:tcPr>
            <w:tcW w:w="1038" w:type="pct"/>
            <w:vMerge/>
            <w:vAlign w:val="center"/>
            <w:hideMark/>
          </w:tcPr>
          <w:p w14:paraId="51AA94E7" w14:textId="77777777" w:rsidR="00261199" w:rsidRPr="00304F74" w:rsidRDefault="00261199" w:rsidP="004B2733">
            <w:pPr>
              <w:jc w:val="both"/>
              <w:rPr>
                <w:rFonts w:ascii="Verdana" w:hAnsi="Verdana"/>
                <w:sz w:val="18"/>
                <w:szCs w:val="18"/>
              </w:rPr>
            </w:pPr>
          </w:p>
        </w:tc>
        <w:tc>
          <w:tcPr>
            <w:tcW w:w="999" w:type="pct"/>
            <w:vAlign w:val="center"/>
            <w:hideMark/>
          </w:tcPr>
          <w:p w14:paraId="181F4F8A" w14:textId="4B4817F5" w:rsidR="00261199" w:rsidRPr="00304F74" w:rsidRDefault="00261199" w:rsidP="004B2733">
            <w:pPr>
              <w:jc w:val="both"/>
              <w:rPr>
                <w:rFonts w:ascii="Verdana" w:hAnsi="Verdana"/>
                <w:sz w:val="18"/>
                <w:szCs w:val="18"/>
              </w:rPr>
            </w:pPr>
            <w:r w:rsidRPr="00304F74">
              <w:rPr>
                <w:rFonts w:ascii="Verdana" w:hAnsi="Verdana"/>
                <w:sz w:val="18"/>
                <w:szCs w:val="18"/>
              </w:rPr>
              <w:t xml:space="preserve">9.Métodos para la gestión por procesos </w:t>
            </w:r>
          </w:p>
        </w:tc>
        <w:tc>
          <w:tcPr>
            <w:tcW w:w="1519" w:type="pct"/>
            <w:vAlign w:val="center"/>
            <w:hideMark/>
          </w:tcPr>
          <w:p w14:paraId="043B3103" w14:textId="49EAD408"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6DD3E554"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7511ABEB"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33FC69D4" w14:textId="77777777" w:rsidTr="0020090E">
        <w:trPr>
          <w:trHeight w:val="290"/>
        </w:trPr>
        <w:tc>
          <w:tcPr>
            <w:tcW w:w="1038" w:type="pct"/>
            <w:vMerge/>
            <w:vAlign w:val="center"/>
            <w:hideMark/>
          </w:tcPr>
          <w:p w14:paraId="2B79BEFC" w14:textId="77777777" w:rsidR="00261199" w:rsidRPr="00304F74" w:rsidRDefault="00261199" w:rsidP="004B2733">
            <w:pPr>
              <w:jc w:val="both"/>
              <w:rPr>
                <w:rFonts w:ascii="Verdana" w:hAnsi="Verdana"/>
                <w:sz w:val="18"/>
                <w:szCs w:val="18"/>
              </w:rPr>
            </w:pPr>
          </w:p>
        </w:tc>
        <w:tc>
          <w:tcPr>
            <w:tcW w:w="999" w:type="pct"/>
            <w:vAlign w:val="center"/>
            <w:hideMark/>
          </w:tcPr>
          <w:p w14:paraId="78A086D6" w14:textId="366596AD" w:rsidR="00261199" w:rsidRPr="00304F74" w:rsidRDefault="00261199" w:rsidP="004B2733">
            <w:pPr>
              <w:jc w:val="both"/>
              <w:rPr>
                <w:rFonts w:ascii="Verdana" w:hAnsi="Verdana"/>
                <w:sz w:val="18"/>
                <w:szCs w:val="18"/>
              </w:rPr>
            </w:pPr>
            <w:r w:rsidRPr="00304F74">
              <w:rPr>
                <w:rFonts w:ascii="Verdana" w:hAnsi="Verdana"/>
                <w:sz w:val="18"/>
                <w:szCs w:val="18"/>
              </w:rPr>
              <w:t>10.Gestión Documental</w:t>
            </w:r>
          </w:p>
        </w:tc>
        <w:tc>
          <w:tcPr>
            <w:tcW w:w="1519" w:type="pct"/>
            <w:vAlign w:val="center"/>
            <w:hideMark/>
          </w:tcPr>
          <w:p w14:paraId="4161AFE9" w14:textId="50D50B0D" w:rsidR="00261199" w:rsidRPr="00304F74" w:rsidRDefault="00261199" w:rsidP="004B2733">
            <w:pPr>
              <w:jc w:val="both"/>
              <w:rPr>
                <w:rFonts w:ascii="Verdana" w:hAnsi="Verdana"/>
                <w:sz w:val="18"/>
                <w:szCs w:val="18"/>
              </w:rPr>
            </w:pPr>
            <w:r w:rsidRPr="00304F74">
              <w:rPr>
                <w:rFonts w:ascii="Verdana" w:hAnsi="Verdana"/>
                <w:sz w:val="18"/>
                <w:szCs w:val="18"/>
              </w:rPr>
              <w:t>Habil</w:t>
            </w:r>
            <w:r w:rsidR="00C47472" w:rsidRPr="00304F74">
              <w:rPr>
                <w:rFonts w:ascii="Verdana" w:hAnsi="Verdana"/>
                <w:sz w:val="18"/>
                <w:szCs w:val="18"/>
              </w:rPr>
              <w:t>i</w:t>
            </w:r>
            <w:r w:rsidRPr="00304F74">
              <w:rPr>
                <w:rFonts w:ascii="Verdana" w:hAnsi="Verdana"/>
                <w:sz w:val="18"/>
                <w:szCs w:val="18"/>
              </w:rPr>
              <w:t>dades y competencias</w:t>
            </w:r>
          </w:p>
        </w:tc>
        <w:tc>
          <w:tcPr>
            <w:tcW w:w="587" w:type="pct"/>
            <w:noWrap/>
            <w:vAlign w:val="center"/>
            <w:hideMark/>
          </w:tcPr>
          <w:p w14:paraId="5BA65456"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16FE4727"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5DA3061A" w14:textId="77777777" w:rsidTr="0020090E">
        <w:trPr>
          <w:trHeight w:val="580"/>
        </w:trPr>
        <w:tc>
          <w:tcPr>
            <w:tcW w:w="1038" w:type="pct"/>
            <w:vMerge/>
            <w:vAlign w:val="center"/>
            <w:hideMark/>
          </w:tcPr>
          <w:p w14:paraId="7574A881" w14:textId="77777777" w:rsidR="00261199" w:rsidRPr="00304F74" w:rsidRDefault="00261199" w:rsidP="004B2733">
            <w:pPr>
              <w:jc w:val="both"/>
              <w:rPr>
                <w:rFonts w:ascii="Verdana" w:hAnsi="Verdana"/>
                <w:sz w:val="18"/>
                <w:szCs w:val="18"/>
              </w:rPr>
            </w:pPr>
          </w:p>
        </w:tc>
        <w:tc>
          <w:tcPr>
            <w:tcW w:w="999" w:type="pct"/>
            <w:vAlign w:val="center"/>
            <w:hideMark/>
          </w:tcPr>
          <w:p w14:paraId="17714970" w14:textId="2610626A" w:rsidR="00261199" w:rsidRPr="00304F74" w:rsidRDefault="00261199" w:rsidP="004B2733">
            <w:pPr>
              <w:jc w:val="both"/>
              <w:rPr>
                <w:rFonts w:ascii="Verdana" w:hAnsi="Verdana"/>
                <w:sz w:val="18"/>
                <w:szCs w:val="18"/>
              </w:rPr>
            </w:pPr>
            <w:r w:rsidRPr="00304F74">
              <w:rPr>
                <w:rFonts w:ascii="Verdana" w:hAnsi="Verdana"/>
                <w:sz w:val="18"/>
                <w:szCs w:val="18"/>
              </w:rPr>
              <w:t xml:space="preserve">11. Política Pública </w:t>
            </w:r>
          </w:p>
        </w:tc>
        <w:tc>
          <w:tcPr>
            <w:tcW w:w="1519" w:type="pct"/>
            <w:vAlign w:val="center"/>
            <w:hideMark/>
          </w:tcPr>
          <w:p w14:paraId="701B08CE" w14:textId="77777777" w:rsidR="00261199" w:rsidRPr="00304F74" w:rsidRDefault="00261199" w:rsidP="004B2733">
            <w:pPr>
              <w:jc w:val="both"/>
              <w:rPr>
                <w:rFonts w:ascii="Verdana" w:hAnsi="Verdana"/>
                <w:sz w:val="18"/>
                <w:szCs w:val="18"/>
              </w:rPr>
            </w:pPr>
            <w:r w:rsidRPr="00304F74">
              <w:rPr>
                <w:rFonts w:ascii="Verdana" w:hAnsi="Verdana"/>
                <w:sz w:val="18"/>
                <w:szCs w:val="18"/>
              </w:rPr>
              <w:t>Paz total, memoria y derechos humanos</w:t>
            </w:r>
          </w:p>
        </w:tc>
        <w:tc>
          <w:tcPr>
            <w:tcW w:w="587" w:type="pct"/>
            <w:noWrap/>
            <w:vAlign w:val="center"/>
            <w:hideMark/>
          </w:tcPr>
          <w:p w14:paraId="582DACBD"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6B48A9B2"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14ACD47E" w14:textId="77777777" w:rsidTr="0020090E">
        <w:trPr>
          <w:trHeight w:val="290"/>
        </w:trPr>
        <w:tc>
          <w:tcPr>
            <w:tcW w:w="1038" w:type="pct"/>
            <w:vMerge/>
            <w:vAlign w:val="center"/>
            <w:hideMark/>
          </w:tcPr>
          <w:p w14:paraId="522DF7C6" w14:textId="77777777" w:rsidR="00261199" w:rsidRPr="00304F74" w:rsidRDefault="00261199" w:rsidP="004B2733">
            <w:pPr>
              <w:jc w:val="both"/>
              <w:rPr>
                <w:rFonts w:ascii="Verdana" w:hAnsi="Verdana"/>
                <w:sz w:val="18"/>
                <w:szCs w:val="18"/>
              </w:rPr>
            </w:pPr>
          </w:p>
        </w:tc>
        <w:tc>
          <w:tcPr>
            <w:tcW w:w="999" w:type="pct"/>
            <w:vAlign w:val="center"/>
            <w:hideMark/>
          </w:tcPr>
          <w:p w14:paraId="48874916" w14:textId="1ADCBC27" w:rsidR="00261199" w:rsidRPr="00304F74" w:rsidRDefault="00261199" w:rsidP="004B2733">
            <w:pPr>
              <w:jc w:val="both"/>
              <w:rPr>
                <w:rFonts w:ascii="Verdana" w:hAnsi="Verdana"/>
                <w:sz w:val="18"/>
                <w:szCs w:val="18"/>
              </w:rPr>
            </w:pPr>
            <w:r w:rsidRPr="00304F74">
              <w:rPr>
                <w:rFonts w:ascii="Verdana" w:hAnsi="Verdana"/>
                <w:sz w:val="18"/>
                <w:szCs w:val="18"/>
              </w:rPr>
              <w:t>12. Gestión presupuestal y eficiencia</w:t>
            </w:r>
          </w:p>
        </w:tc>
        <w:tc>
          <w:tcPr>
            <w:tcW w:w="1519" w:type="pct"/>
            <w:vAlign w:val="center"/>
            <w:hideMark/>
          </w:tcPr>
          <w:p w14:paraId="090BA8E3" w14:textId="2C8B8DCE" w:rsidR="00261199" w:rsidRPr="00304F74" w:rsidRDefault="00261199" w:rsidP="004B2733">
            <w:pPr>
              <w:jc w:val="both"/>
              <w:rPr>
                <w:rFonts w:ascii="Verdana" w:hAnsi="Verdana"/>
                <w:sz w:val="18"/>
                <w:szCs w:val="18"/>
              </w:rPr>
            </w:pPr>
            <w:r w:rsidRPr="00304F74">
              <w:rPr>
                <w:rFonts w:ascii="Verdana" w:hAnsi="Verdana"/>
                <w:sz w:val="18"/>
                <w:szCs w:val="18"/>
              </w:rPr>
              <w:t>Habilidades y competencias</w:t>
            </w:r>
          </w:p>
        </w:tc>
        <w:tc>
          <w:tcPr>
            <w:tcW w:w="587" w:type="pct"/>
            <w:noWrap/>
            <w:vAlign w:val="center"/>
            <w:hideMark/>
          </w:tcPr>
          <w:p w14:paraId="1F5AC26A"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77E12DF4"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569FF822" w14:textId="77777777" w:rsidTr="0020090E">
        <w:trPr>
          <w:trHeight w:val="580"/>
        </w:trPr>
        <w:tc>
          <w:tcPr>
            <w:tcW w:w="1038" w:type="pct"/>
            <w:vMerge/>
            <w:vAlign w:val="center"/>
            <w:hideMark/>
          </w:tcPr>
          <w:p w14:paraId="45609A26" w14:textId="77777777" w:rsidR="00261199" w:rsidRPr="00304F74" w:rsidRDefault="00261199" w:rsidP="004B2733">
            <w:pPr>
              <w:jc w:val="both"/>
              <w:rPr>
                <w:rFonts w:ascii="Verdana" w:hAnsi="Verdana"/>
                <w:sz w:val="18"/>
                <w:szCs w:val="18"/>
              </w:rPr>
            </w:pPr>
          </w:p>
        </w:tc>
        <w:tc>
          <w:tcPr>
            <w:tcW w:w="999" w:type="pct"/>
            <w:vAlign w:val="center"/>
            <w:hideMark/>
          </w:tcPr>
          <w:p w14:paraId="26067C5F" w14:textId="61A20485" w:rsidR="00261199" w:rsidRPr="00304F74" w:rsidRDefault="00261199" w:rsidP="004B2733">
            <w:pPr>
              <w:jc w:val="both"/>
              <w:rPr>
                <w:rFonts w:ascii="Verdana" w:hAnsi="Verdana"/>
                <w:sz w:val="18"/>
                <w:szCs w:val="18"/>
              </w:rPr>
            </w:pPr>
            <w:r w:rsidRPr="00304F74">
              <w:rPr>
                <w:rFonts w:ascii="Verdana" w:hAnsi="Verdana"/>
                <w:sz w:val="18"/>
                <w:szCs w:val="18"/>
              </w:rPr>
              <w:t>13.Diplomado en Contratación Pública orientada a la eficiencia presupuestal</w:t>
            </w:r>
          </w:p>
        </w:tc>
        <w:tc>
          <w:tcPr>
            <w:tcW w:w="1519" w:type="pct"/>
            <w:vAlign w:val="center"/>
            <w:hideMark/>
          </w:tcPr>
          <w:p w14:paraId="61DE16CF" w14:textId="77777777" w:rsidR="00261199" w:rsidRPr="00304F74" w:rsidRDefault="00261199" w:rsidP="004B2733">
            <w:pPr>
              <w:jc w:val="both"/>
              <w:rPr>
                <w:rFonts w:ascii="Verdana" w:hAnsi="Verdana"/>
                <w:sz w:val="18"/>
                <w:szCs w:val="18"/>
              </w:rPr>
            </w:pPr>
            <w:r w:rsidRPr="00304F74">
              <w:rPr>
                <w:rFonts w:ascii="Verdana" w:hAnsi="Verdana"/>
                <w:sz w:val="18"/>
                <w:szCs w:val="18"/>
              </w:rPr>
              <w:t>Probidad, ética e identidad de lo público</w:t>
            </w:r>
          </w:p>
        </w:tc>
        <w:tc>
          <w:tcPr>
            <w:tcW w:w="587" w:type="pct"/>
            <w:noWrap/>
            <w:vAlign w:val="center"/>
            <w:hideMark/>
          </w:tcPr>
          <w:p w14:paraId="201DFC49"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39644460"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111F8969" w14:textId="77777777" w:rsidTr="0020090E">
        <w:trPr>
          <w:trHeight w:val="580"/>
        </w:trPr>
        <w:tc>
          <w:tcPr>
            <w:tcW w:w="1038" w:type="pct"/>
            <w:vMerge/>
            <w:vAlign w:val="center"/>
            <w:hideMark/>
          </w:tcPr>
          <w:p w14:paraId="51FF0159" w14:textId="77777777" w:rsidR="00261199" w:rsidRPr="00304F74" w:rsidRDefault="00261199" w:rsidP="004B2733">
            <w:pPr>
              <w:jc w:val="both"/>
              <w:rPr>
                <w:rFonts w:ascii="Verdana" w:hAnsi="Verdana"/>
                <w:sz w:val="18"/>
                <w:szCs w:val="18"/>
              </w:rPr>
            </w:pPr>
          </w:p>
        </w:tc>
        <w:tc>
          <w:tcPr>
            <w:tcW w:w="999" w:type="pct"/>
            <w:vAlign w:val="center"/>
            <w:hideMark/>
          </w:tcPr>
          <w:p w14:paraId="3EE39ABC" w14:textId="36BE9CBB" w:rsidR="00261199" w:rsidRPr="00304F74" w:rsidRDefault="00261199" w:rsidP="004B2733">
            <w:pPr>
              <w:jc w:val="both"/>
              <w:rPr>
                <w:rFonts w:ascii="Verdana" w:hAnsi="Verdana"/>
                <w:sz w:val="18"/>
                <w:szCs w:val="18"/>
              </w:rPr>
            </w:pPr>
            <w:r w:rsidRPr="00304F74">
              <w:rPr>
                <w:rFonts w:ascii="Verdana" w:hAnsi="Verdana"/>
                <w:sz w:val="18"/>
                <w:szCs w:val="18"/>
              </w:rPr>
              <w:t>14. Enfoque de Genero e inclusión para la gestión de proyectos, programas y servicios</w:t>
            </w:r>
          </w:p>
        </w:tc>
        <w:tc>
          <w:tcPr>
            <w:tcW w:w="1519" w:type="pct"/>
            <w:vAlign w:val="center"/>
            <w:hideMark/>
          </w:tcPr>
          <w:p w14:paraId="3CB3EB40" w14:textId="77777777" w:rsidR="00261199" w:rsidRPr="00304F74" w:rsidRDefault="00261199" w:rsidP="004B2733">
            <w:pPr>
              <w:jc w:val="both"/>
              <w:rPr>
                <w:rFonts w:ascii="Verdana" w:hAnsi="Verdana"/>
                <w:sz w:val="18"/>
                <w:szCs w:val="18"/>
              </w:rPr>
            </w:pPr>
            <w:r w:rsidRPr="00304F74">
              <w:rPr>
                <w:rFonts w:ascii="Verdana" w:hAnsi="Verdana"/>
                <w:sz w:val="18"/>
                <w:szCs w:val="18"/>
              </w:rPr>
              <w:t>Mujeres, inclusión y diversidad</w:t>
            </w:r>
          </w:p>
        </w:tc>
        <w:tc>
          <w:tcPr>
            <w:tcW w:w="587" w:type="pct"/>
            <w:noWrap/>
            <w:vAlign w:val="center"/>
            <w:hideMark/>
          </w:tcPr>
          <w:p w14:paraId="5D54BEA1"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1722122A"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62DAC04C" w14:textId="77777777" w:rsidTr="0020090E">
        <w:trPr>
          <w:trHeight w:val="580"/>
        </w:trPr>
        <w:tc>
          <w:tcPr>
            <w:tcW w:w="1038" w:type="pct"/>
            <w:vMerge/>
            <w:vAlign w:val="center"/>
            <w:hideMark/>
          </w:tcPr>
          <w:p w14:paraId="01E744CF" w14:textId="77777777" w:rsidR="00261199" w:rsidRPr="00304F74" w:rsidRDefault="00261199" w:rsidP="004B2733">
            <w:pPr>
              <w:jc w:val="both"/>
              <w:rPr>
                <w:rFonts w:ascii="Verdana" w:hAnsi="Verdana"/>
                <w:sz w:val="18"/>
                <w:szCs w:val="18"/>
              </w:rPr>
            </w:pPr>
          </w:p>
        </w:tc>
        <w:tc>
          <w:tcPr>
            <w:tcW w:w="999" w:type="pct"/>
            <w:vAlign w:val="center"/>
            <w:hideMark/>
          </w:tcPr>
          <w:p w14:paraId="20476D80" w14:textId="04C4100D" w:rsidR="00261199" w:rsidRPr="00304F74" w:rsidRDefault="00261199" w:rsidP="004B2733">
            <w:pPr>
              <w:jc w:val="both"/>
              <w:rPr>
                <w:rFonts w:ascii="Verdana" w:hAnsi="Verdana"/>
                <w:sz w:val="18"/>
                <w:szCs w:val="18"/>
              </w:rPr>
            </w:pPr>
            <w:r w:rsidRPr="00304F74">
              <w:rPr>
                <w:rFonts w:ascii="Verdana" w:hAnsi="Verdana"/>
                <w:sz w:val="18"/>
                <w:szCs w:val="18"/>
              </w:rPr>
              <w:t>15. Enfoque Territorial para la gestión de proyectos, programas y servicios</w:t>
            </w:r>
          </w:p>
        </w:tc>
        <w:tc>
          <w:tcPr>
            <w:tcW w:w="1519" w:type="pct"/>
            <w:vAlign w:val="center"/>
            <w:hideMark/>
          </w:tcPr>
          <w:p w14:paraId="6F409919" w14:textId="77777777" w:rsidR="00261199" w:rsidRPr="00304F74" w:rsidRDefault="00261199" w:rsidP="004B2733">
            <w:pPr>
              <w:jc w:val="both"/>
              <w:rPr>
                <w:rFonts w:ascii="Verdana" w:hAnsi="Verdana"/>
                <w:sz w:val="18"/>
                <w:szCs w:val="18"/>
              </w:rPr>
            </w:pPr>
            <w:r w:rsidRPr="00304F74">
              <w:rPr>
                <w:rFonts w:ascii="Verdana" w:hAnsi="Verdana"/>
                <w:sz w:val="18"/>
                <w:szCs w:val="18"/>
              </w:rPr>
              <w:t>Territorio, vida y ambiente</w:t>
            </w:r>
          </w:p>
        </w:tc>
        <w:tc>
          <w:tcPr>
            <w:tcW w:w="587" w:type="pct"/>
            <w:noWrap/>
            <w:vAlign w:val="center"/>
            <w:hideMark/>
          </w:tcPr>
          <w:p w14:paraId="1C3E3D82"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noWrap/>
            <w:vAlign w:val="center"/>
            <w:hideMark/>
          </w:tcPr>
          <w:p w14:paraId="1ACA6D95"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C47472" w:rsidRPr="00304F74" w14:paraId="37C1929C" w14:textId="77777777" w:rsidTr="0020090E">
        <w:trPr>
          <w:trHeight w:val="580"/>
        </w:trPr>
        <w:tc>
          <w:tcPr>
            <w:tcW w:w="1038" w:type="pct"/>
            <w:vMerge/>
            <w:tcBorders>
              <w:bottom w:val="single" w:sz="4" w:space="0" w:color="auto"/>
            </w:tcBorders>
            <w:vAlign w:val="center"/>
            <w:hideMark/>
          </w:tcPr>
          <w:p w14:paraId="7D101546" w14:textId="77777777" w:rsidR="00261199" w:rsidRPr="00304F74" w:rsidRDefault="00261199" w:rsidP="004B2733">
            <w:pPr>
              <w:jc w:val="both"/>
              <w:rPr>
                <w:rFonts w:ascii="Verdana" w:hAnsi="Verdana"/>
                <w:sz w:val="18"/>
                <w:szCs w:val="18"/>
              </w:rPr>
            </w:pPr>
          </w:p>
        </w:tc>
        <w:tc>
          <w:tcPr>
            <w:tcW w:w="999" w:type="pct"/>
            <w:tcBorders>
              <w:bottom w:val="single" w:sz="4" w:space="0" w:color="auto"/>
            </w:tcBorders>
            <w:vAlign w:val="center"/>
            <w:hideMark/>
          </w:tcPr>
          <w:p w14:paraId="6D0D0D52" w14:textId="487327A0" w:rsidR="00261199" w:rsidRPr="00304F74" w:rsidRDefault="00261199" w:rsidP="004B2733">
            <w:pPr>
              <w:jc w:val="both"/>
              <w:rPr>
                <w:rFonts w:ascii="Verdana" w:hAnsi="Verdana"/>
                <w:sz w:val="18"/>
                <w:szCs w:val="18"/>
              </w:rPr>
            </w:pPr>
            <w:r w:rsidRPr="00304F74">
              <w:rPr>
                <w:rFonts w:ascii="Verdana" w:hAnsi="Verdana"/>
                <w:sz w:val="18"/>
                <w:szCs w:val="18"/>
              </w:rPr>
              <w:t>16. Gobierno y transformación digital</w:t>
            </w:r>
          </w:p>
        </w:tc>
        <w:tc>
          <w:tcPr>
            <w:tcW w:w="1519" w:type="pct"/>
            <w:tcBorders>
              <w:bottom w:val="single" w:sz="4" w:space="0" w:color="auto"/>
            </w:tcBorders>
            <w:vAlign w:val="center"/>
            <w:hideMark/>
          </w:tcPr>
          <w:p w14:paraId="28C4FC66" w14:textId="77777777" w:rsidR="00261199" w:rsidRPr="00304F74" w:rsidRDefault="00261199" w:rsidP="004B2733">
            <w:pPr>
              <w:jc w:val="both"/>
              <w:rPr>
                <w:rFonts w:ascii="Verdana" w:hAnsi="Verdana"/>
                <w:sz w:val="18"/>
                <w:szCs w:val="18"/>
              </w:rPr>
            </w:pPr>
            <w:r w:rsidRPr="00304F74">
              <w:rPr>
                <w:rFonts w:ascii="Verdana" w:hAnsi="Verdana"/>
                <w:sz w:val="18"/>
                <w:szCs w:val="18"/>
              </w:rPr>
              <w:t>Transformación digital y cibercultura</w:t>
            </w:r>
          </w:p>
        </w:tc>
        <w:tc>
          <w:tcPr>
            <w:tcW w:w="587" w:type="pct"/>
            <w:tcBorders>
              <w:bottom w:val="single" w:sz="4" w:space="0" w:color="auto"/>
            </w:tcBorders>
            <w:noWrap/>
            <w:vAlign w:val="center"/>
            <w:hideMark/>
          </w:tcPr>
          <w:p w14:paraId="2813A767" w14:textId="77777777" w:rsidR="00261199" w:rsidRPr="00304F74" w:rsidRDefault="00261199">
            <w:pPr>
              <w:jc w:val="center"/>
              <w:rPr>
                <w:rFonts w:ascii="Verdana" w:hAnsi="Verdana"/>
                <w:sz w:val="18"/>
                <w:szCs w:val="18"/>
              </w:rPr>
            </w:pPr>
            <w:r w:rsidRPr="00304F74">
              <w:rPr>
                <w:rFonts w:ascii="Verdana" w:hAnsi="Verdana"/>
                <w:sz w:val="18"/>
                <w:szCs w:val="18"/>
              </w:rPr>
              <w:t>II</w:t>
            </w:r>
          </w:p>
        </w:tc>
        <w:tc>
          <w:tcPr>
            <w:tcW w:w="857" w:type="pct"/>
            <w:tcBorders>
              <w:bottom w:val="single" w:sz="4" w:space="0" w:color="auto"/>
            </w:tcBorders>
            <w:noWrap/>
            <w:vAlign w:val="center"/>
            <w:hideMark/>
          </w:tcPr>
          <w:p w14:paraId="1509E5CC" w14:textId="77777777" w:rsidR="00261199" w:rsidRPr="00304F74" w:rsidRDefault="00261199">
            <w:pPr>
              <w:jc w:val="center"/>
              <w:rPr>
                <w:rFonts w:ascii="Verdana" w:hAnsi="Verdana"/>
                <w:sz w:val="18"/>
                <w:szCs w:val="18"/>
              </w:rPr>
            </w:pPr>
            <w:r w:rsidRPr="00304F74">
              <w:rPr>
                <w:rFonts w:ascii="Verdana" w:hAnsi="Verdana"/>
                <w:sz w:val="18"/>
                <w:szCs w:val="18"/>
              </w:rPr>
              <w:t>IV</w:t>
            </w:r>
          </w:p>
        </w:tc>
      </w:tr>
      <w:tr w:rsidR="0020090E" w:rsidRPr="00304F74" w14:paraId="570C1F80" w14:textId="77777777" w:rsidTr="0020090E">
        <w:trPr>
          <w:trHeight w:val="580"/>
        </w:trPr>
        <w:tc>
          <w:tcPr>
            <w:tcW w:w="1038" w:type="pct"/>
            <w:vMerge w:val="restart"/>
            <w:vAlign w:val="center"/>
          </w:tcPr>
          <w:p w14:paraId="77973F16" w14:textId="370A3030" w:rsidR="0020090E" w:rsidRPr="00304F74" w:rsidRDefault="0020090E" w:rsidP="004B2733">
            <w:pPr>
              <w:jc w:val="both"/>
              <w:rPr>
                <w:rFonts w:ascii="Verdana" w:hAnsi="Verdana"/>
                <w:sz w:val="18"/>
                <w:szCs w:val="18"/>
              </w:rPr>
            </w:pPr>
            <w:r w:rsidRPr="00304F74">
              <w:rPr>
                <w:rFonts w:ascii="Verdana" w:hAnsi="Verdana"/>
                <w:sz w:val="18"/>
                <w:szCs w:val="18"/>
                <w:lang w:eastAsia="es-CO"/>
              </w:rPr>
              <w:t>Formación para el desarrollo del ser y el relacionamiento</w:t>
            </w:r>
          </w:p>
        </w:tc>
        <w:tc>
          <w:tcPr>
            <w:tcW w:w="999" w:type="pct"/>
            <w:vAlign w:val="center"/>
          </w:tcPr>
          <w:p w14:paraId="005C16FF" w14:textId="1CE780AC" w:rsidR="0020090E" w:rsidRPr="00304F74" w:rsidRDefault="0020090E" w:rsidP="004B2733">
            <w:pPr>
              <w:jc w:val="both"/>
              <w:rPr>
                <w:rFonts w:ascii="Verdana" w:hAnsi="Verdana"/>
                <w:sz w:val="18"/>
                <w:szCs w:val="18"/>
              </w:rPr>
            </w:pPr>
            <w:r w:rsidRPr="00304F74">
              <w:rPr>
                <w:rFonts w:ascii="Verdana" w:hAnsi="Verdana"/>
                <w:sz w:val="18"/>
                <w:szCs w:val="18"/>
                <w:lang w:eastAsia="es-CO"/>
              </w:rPr>
              <w:t>17. Habilidades para la vida, el bienestar y el autocuidado</w:t>
            </w:r>
          </w:p>
        </w:tc>
        <w:tc>
          <w:tcPr>
            <w:tcW w:w="1519" w:type="pct"/>
            <w:vAlign w:val="center"/>
          </w:tcPr>
          <w:p w14:paraId="67EAEC9B" w14:textId="3417E231" w:rsidR="0020090E" w:rsidRPr="00304F74" w:rsidRDefault="0020090E" w:rsidP="004B2733">
            <w:pPr>
              <w:jc w:val="both"/>
              <w:rPr>
                <w:rFonts w:ascii="Verdana" w:hAnsi="Verdana"/>
                <w:sz w:val="18"/>
                <w:szCs w:val="18"/>
              </w:rPr>
            </w:pPr>
            <w:r w:rsidRPr="00304F74">
              <w:rPr>
                <w:rFonts w:ascii="Verdana" w:hAnsi="Verdana"/>
                <w:sz w:val="18"/>
                <w:szCs w:val="18"/>
                <w:lang w:eastAsia="es-CO"/>
              </w:rPr>
              <w:t>Habilidades y competencias</w:t>
            </w:r>
          </w:p>
        </w:tc>
        <w:tc>
          <w:tcPr>
            <w:tcW w:w="587" w:type="pct"/>
            <w:noWrap/>
            <w:vAlign w:val="center"/>
          </w:tcPr>
          <w:p w14:paraId="3A83EA73" w14:textId="74E390A6"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71C61477" w14:textId="59311F92"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40EDA16" w14:textId="77777777" w:rsidTr="0020090E">
        <w:trPr>
          <w:trHeight w:val="580"/>
        </w:trPr>
        <w:tc>
          <w:tcPr>
            <w:tcW w:w="1038" w:type="pct"/>
            <w:vMerge/>
            <w:vAlign w:val="center"/>
          </w:tcPr>
          <w:p w14:paraId="4D848CEF" w14:textId="77777777" w:rsidR="0020090E" w:rsidRPr="00304F74" w:rsidRDefault="0020090E" w:rsidP="004B2733">
            <w:pPr>
              <w:jc w:val="both"/>
              <w:rPr>
                <w:rFonts w:ascii="Verdana" w:hAnsi="Verdana"/>
                <w:sz w:val="18"/>
                <w:szCs w:val="18"/>
                <w:lang w:eastAsia="es-CO"/>
              </w:rPr>
            </w:pPr>
          </w:p>
        </w:tc>
        <w:tc>
          <w:tcPr>
            <w:tcW w:w="999" w:type="pct"/>
            <w:vAlign w:val="center"/>
          </w:tcPr>
          <w:p w14:paraId="711F8251" w14:textId="08D14FD1"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18. Resiliencia y adaptación al cambio</w:t>
            </w:r>
          </w:p>
        </w:tc>
        <w:tc>
          <w:tcPr>
            <w:tcW w:w="1519" w:type="pct"/>
            <w:vAlign w:val="center"/>
          </w:tcPr>
          <w:p w14:paraId="60D740EE" w14:textId="7715D055"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Habilidades y competencias</w:t>
            </w:r>
          </w:p>
        </w:tc>
        <w:tc>
          <w:tcPr>
            <w:tcW w:w="587" w:type="pct"/>
            <w:noWrap/>
            <w:vAlign w:val="center"/>
          </w:tcPr>
          <w:p w14:paraId="3CE2CCB1" w14:textId="263B1BDF"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63D38128" w14:textId="44A904F1"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5EB1DC58" w14:textId="77777777" w:rsidTr="0020090E">
        <w:trPr>
          <w:trHeight w:val="580"/>
        </w:trPr>
        <w:tc>
          <w:tcPr>
            <w:tcW w:w="1038" w:type="pct"/>
            <w:vMerge/>
            <w:tcBorders>
              <w:bottom w:val="single" w:sz="4" w:space="0" w:color="auto"/>
            </w:tcBorders>
            <w:vAlign w:val="center"/>
          </w:tcPr>
          <w:p w14:paraId="5529D61B" w14:textId="77777777" w:rsidR="0020090E" w:rsidRPr="00304F74" w:rsidRDefault="0020090E" w:rsidP="004B2733">
            <w:pPr>
              <w:jc w:val="both"/>
              <w:rPr>
                <w:rFonts w:ascii="Verdana" w:hAnsi="Verdana"/>
                <w:sz w:val="18"/>
                <w:szCs w:val="18"/>
                <w:lang w:eastAsia="es-CO"/>
              </w:rPr>
            </w:pPr>
          </w:p>
        </w:tc>
        <w:tc>
          <w:tcPr>
            <w:tcW w:w="999" w:type="pct"/>
            <w:tcBorders>
              <w:bottom w:val="single" w:sz="4" w:space="0" w:color="auto"/>
            </w:tcBorders>
            <w:vAlign w:val="center"/>
          </w:tcPr>
          <w:p w14:paraId="4107AD04" w14:textId="685F08FD"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19. Inteligencia emocional para el relacionamiento empático y la resolución de conflictos</w:t>
            </w:r>
          </w:p>
        </w:tc>
        <w:tc>
          <w:tcPr>
            <w:tcW w:w="1519" w:type="pct"/>
            <w:tcBorders>
              <w:bottom w:val="single" w:sz="4" w:space="0" w:color="auto"/>
            </w:tcBorders>
            <w:vAlign w:val="center"/>
          </w:tcPr>
          <w:p w14:paraId="5E8538CF" w14:textId="1712E0B1"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Habilidades y competencias</w:t>
            </w:r>
          </w:p>
        </w:tc>
        <w:tc>
          <w:tcPr>
            <w:tcW w:w="587" w:type="pct"/>
            <w:tcBorders>
              <w:bottom w:val="single" w:sz="4" w:space="0" w:color="auto"/>
            </w:tcBorders>
            <w:noWrap/>
            <w:vAlign w:val="center"/>
          </w:tcPr>
          <w:p w14:paraId="37E14C8B" w14:textId="232F5D9B"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bottom w:val="single" w:sz="4" w:space="0" w:color="auto"/>
            </w:tcBorders>
            <w:noWrap/>
            <w:vAlign w:val="center"/>
          </w:tcPr>
          <w:p w14:paraId="59424730" w14:textId="6B26C4CB"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39D957BD" w14:textId="77777777" w:rsidTr="0020090E">
        <w:trPr>
          <w:trHeight w:val="580"/>
        </w:trPr>
        <w:tc>
          <w:tcPr>
            <w:tcW w:w="1038" w:type="pct"/>
            <w:vMerge w:val="restart"/>
            <w:tcBorders>
              <w:top w:val="single" w:sz="4" w:space="0" w:color="auto"/>
              <w:left w:val="single" w:sz="4" w:space="0" w:color="auto"/>
              <w:bottom w:val="single" w:sz="4" w:space="0" w:color="auto"/>
              <w:right w:val="single" w:sz="4" w:space="0" w:color="auto"/>
            </w:tcBorders>
            <w:vAlign w:val="center"/>
          </w:tcPr>
          <w:p w14:paraId="6207CFE4" w14:textId="77777777"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Formación para el ejercicio ético del servicio público</w:t>
            </w:r>
          </w:p>
          <w:p w14:paraId="55C224B3" w14:textId="60BF3CB0"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 </w:t>
            </w:r>
          </w:p>
        </w:tc>
        <w:tc>
          <w:tcPr>
            <w:tcW w:w="999" w:type="pct"/>
            <w:tcBorders>
              <w:top w:val="single" w:sz="4" w:space="0" w:color="auto"/>
              <w:left w:val="single" w:sz="4" w:space="0" w:color="auto"/>
              <w:bottom w:val="single" w:sz="4" w:space="0" w:color="auto"/>
              <w:right w:val="single" w:sz="4" w:space="0" w:color="auto"/>
            </w:tcBorders>
            <w:vAlign w:val="center"/>
          </w:tcPr>
          <w:p w14:paraId="1406CFDB" w14:textId="23880421"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 xml:space="preserve">20. Integridad y ética publica </w:t>
            </w:r>
          </w:p>
        </w:tc>
        <w:tc>
          <w:tcPr>
            <w:tcW w:w="1519" w:type="pct"/>
            <w:tcBorders>
              <w:top w:val="single" w:sz="4" w:space="0" w:color="auto"/>
              <w:left w:val="single" w:sz="4" w:space="0" w:color="auto"/>
              <w:bottom w:val="single" w:sz="4" w:space="0" w:color="auto"/>
              <w:right w:val="single" w:sz="4" w:space="0" w:color="auto"/>
            </w:tcBorders>
            <w:vAlign w:val="center"/>
          </w:tcPr>
          <w:p w14:paraId="6460BC74" w14:textId="341337D0"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Probidad, ética e identidad de lo público</w:t>
            </w:r>
          </w:p>
        </w:tc>
        <w:tc>
          <w:tcPr>
            <w:tcW w:w="587" w:type="pct"/>
            <w:tcBorders>
              <w:top w:val="single" w:sz="4" w:space="0" w:color="auto"/>
              <w:left w:val="single" w:sz="4" w:space="0" w:color="auto"/>
              <w:bottom w:val="single" w:sz="4" w:space="0" w:color="auto"/>
              <w:right w:val="single" w:sz="4" w:space="0" w:color="auto"/>
            </w:tcBorders>
            <w:noWrap/>
            <w:vAlign w:val="center"/>
          </w:tcPr>
          <w:p w14:paraId="6E2A9B4F" w14:textId="49589682"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left w:val="single" w:sz="4" w:space="0" w:color="auto"/>
              <w:bottom w:val="single" w:sz="4" w:space="0" w:color="auto"/>
            </w:tcBorders>
            <w:noWrap/>
            <w:vAlign w:val="center"/>
          </w:tcPr>
          <w:p w14:paraId="7395187D" w14:textId="6692CF51"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8CECC0B" w14:textId="77777777" w:rsidTr="0020090E">
        <w:trPr>
          <w:trHeight w:val="580"/>
        </w:trPr>
        <w:tc>
          <w:tcPr>
            <w:tcW w:w="1038" w:type="pct"/>
            <w:vMerge/>
            <w:tcBorders>
              <w:top w:val="single" w:sz="4" w:space="0" w:color="auto"/>
              <w:left w:val="single" w:sz="4" w:space="0" w:color="auto"/>
              <w:bottom w:val="single" w:sz="4" w:space="0" w:color="auto"/>
              <w:right w:val="single" w:sz="4" w:space="0" w:color="auto"/>
            </w:tcBorders>
            <w:vAlign w:val="center"/>
          </w:tcPr>
          <w:p w14:paraId="0D08336D" w14:textId="77777777" w:rsidR="0020090E" w:rsidRPr="00304F74" w:rsidRDefault="0020090E" w:rsidP="004B2733">
            <w:pPr>
              <w:jc w:val="both"/>
              <w:rPr>
                <w:rFonts w:ascii="Verdana" w:hAnsi="Verdana"/>
                <w:sz w:val="18"/>
                <w:szCs w:val="18"/>
                <w:lang w:eastAsia="es-CO"/>
              </w:rPr>
            </w:pPr>
          </w:p>
        </w:tc>
        <w:tc>
          <w:tcPr>
            <w:tcW w:w="999" w:type="pct"/>
            <w:tcBorders>
              <w:top w:val="single" w:sz="4" w:space="0" w:color="auto"/>
              <w:left w:val="single" w:sz="4" w:space="0" w:color="auto"/>
              <w:bottom w:val="single" w:sz="4" w:space="0" w:color="auto"/>
              <w:right w:val="single" w:sz="4" w:space="0" w:color="auto"/>
            </w:tcBorders>
            <w:vAlign w:val="center"/>
          </w:tcPr>
          <w:p w14:paraId="0EA98F07" w14:textId="4076A1E8"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 xml:space="preserve">21. Transparencia, gobernación </w:t>
            </w:r>
            <w:r w:rsidRPr="00304F74">
              <w:rPr>
                <w:rFonts w:ascii="Verdana" w:hAnsi="Verdana"/>
                <w:sz w:val="18"/>
                <w:szCs w:val="18"/>
                <w:lang w:eastAsia="es-CO"/>
              </w:rPr>
              <w:lastRenderedPageBreak/>
              <w:t xml:space="preserve">púbica y acceso a la información </w:t>
            </w:r>
          </w:p>
        </w:tc>
        <w:tc>
          <w:tcPr>
            <w:tcW w:w="1519" w:type="pct"/>
            <w:tcBorders>
              <w:top w:val="single" w:sz="4" w:space="0" w:color="auto"/>
              <w:left w:val="single" w:sz="4" w:space="0" w:color="auto"/>
              <w:bottom w:val="single" w:sz="4" w:space="0" w:color="auto"/>
              <w:right w:val="single" w:sz="4" w:space="0" w:color="auto"/>
            </w:tcBorders>
            <w:vAlign w:val="center"/>
          </w:tcPr>
          <w:p w14:paraId="19E0BC63" w14:textId="222E07F1"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lastRenderedPageBreak/>
              <w:t>Probidad, ética e identidad de lo público</w:t>
            </w:r>
          </w:p>
        </w:tc>
        <w:tc>
          <w:tcPr>
            <w:tcW w:w="587" w:type="pct"/>
            <w:tcBorders>
              <w:top w:val="single" w:sz="4" w:space="0" w:color="auto"/>
              <w:left w:val="single" w:sz="4" w:space="0" w:color="auto"/>
              <w:bottom w:val="single" w:sz="4" w:space="0" w:color="auto"/>
              <w:right w:val="single" w:sz="4" w:space="0" w:color="auto"/>
            </w:tcBorders>
            <w:noWrap/>
            <w:vAlign w:val="center"/>
          </w:tcPr>
          <w:p w14:paraId="5DA7E852" w14:textId="29284B51"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left w:val="single" w:sz="4" w:space="0" w:color="auto"/>
              <w:bottom w:val="single" w:sz="4" w:space="0" w:color="auto"/>
            </w:tcBorders>
            <w:noWrap/>
            <w:vAlign w:val="center"/>
          </w:tcPr>
          <w:p w14:paraId="0D888123" w14:textId="09DE23B1"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5272CA9C" w14:textId="77777777" w:rsidTr="0020090E">
        <w:trPr>
          <w:trHeight w:val="580"/>
        </w:trPr>
        <w:tc>
          <w:tcPr>
            <w:tcW w:w="1038" w:type="pct"/>
            <w:vMerge/>
            <w:tcBorders>
              <w:top w:val="single" w:sz="4" w:space="0" w:color="auto"/>
              <w:left w:val="single" w:sz="4" w:space="0" w:color="auto"/>
              <w:bottom w:val="single" w:sz="4" w:space="0" w:color="auto"/>
              <w:right w:val="single" w:sz="4" w:space="0" w:color="auto"/>
            </w:tcBorders>
            <w:vAlign w:val="center"/>
          </w:tcPr>
          <w:p w14:paraId="2EB7B6BC" w14:textId="77777777" w:rsidR="0020090E" w:rsidRPr="00304F74" w:rsidRDefault="0020090E" w:rsidP="004B2733">
            <w:pPr>
              <w:jc w:val="both"/>
              <w:rPr>
                <w:rFonts w:ascii="Verdana" w:hAnsi="Verdana"/>
                <w:sz w:val="18"/>
                <w:szCs w:val="18"/>
                <w:lang w:eastAsia="es-CO"/>
              </w:rPr>
            </w:pPr>
          </w:p>
        </w:tc>
        <w:tc>
          <w:tcPr>
            <w:tcW w:w="999" w:type="pct"/>
            <w:tcBorders>
              <w:top w:val="single" w:sz="4" w:space="0" w:color="auto"/>
              <w:left w:val="single" w:sz="4" w:space="0" w:color="auto"/>
              <w:bottom w:val="single" w:sz="4" w:space="0" w:color="auto"/>
              <w:right w:val="single" w:sz="4" w:space="0" w:color="auto"/>
            </w:tcBorders>
            <w:vAlign w:val="center"/>
          </w:tcPr>
          <w:p w14:paraId="58EA0BA2" w14:textId="18D3A701"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22. Relacionamiento con grupos de valor, Experiencia del usuario</w:t>
            </w:r>
          </w:p>
        </w:tc>
        <w:tc>
          <w:tcPr>
            <w:tcW w:w="1519" w:type="pct"/>
            <w:tcBorders>
              <w:top w:val="single" w:sz="4" w:space="0" w:color="auto"/>
              <w:left w:val="single" w:sz="4" w:space="0" w:color="auto"/>
              <w:bottom w:val="single" w:sz="4" w:space="0" w:color="auto"/>
              <w:right w:val="single" w:sz="4" w:space="0" w:color="auto"/>
            </w:tcBorders>
            <w:vAlign w:val="center"/>
          </w:tcPr>
          <w:p w14:paraId="25CD2EAE" w14:textId="0ABA8D29"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Probidad, ética e identidad de lo público</w:t>
            </w:r>
          </w:p>
        </w:tc>
        <w:tc>
          <w:tcPr>
            <w:tcW w:w="587" w:type="pct"/>
            <w:tcBorders>
              <w:top w:val="single" w:sz="4" w:space="0" w:color="auto"/>
              <w:left w:val="single" w:sz="4" w:space="0" w:color="auto"/>
              <w:bottom w:val="single" w:sz="4" w:space="0" w:color="auto"/>
              <w:right w:val="single" w:sz="4" w:space="0" w:color="auto"/>
            </w:tcBorders>
            <w:noWrap/>
            <w:vAlign w:val="center"/>
          </w:tcPr>
          <w:p w14:paraId="4B84811B" w14:textId="2A0BF8CC"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left w:val="single" w:sz="4" w:space="0" w:color="auto"/>
              <w:bottom w:val="single" w:sz="4" w:space="0" w:color="auto"/>
            </w:tcBorders>
            <w:noWrap/>
            <w:vAlign w:val="center"/>
          </w:tcPr>
          <w:p w14:paraId="3559D5FB" w14:textId="28546621"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FF4D09F" w14:textId="77777777" w:rsidTr="0020090E">
        <w:trPr>
          <w:trHeight w:val="580"/>
        </w:trPr>
        <w:tc>
          <w:tcPr>
            <w:tcW w:w="1038" w:type="pct"/>
            <w:vMerge/>
            <w:tcBorders>
              <w:top w:val="single" w:sz="4" w:space="0" w:color="auto"/>
              <w:left w:val="single" w:sz="4" w:space="0" w:color="auto"/>
              <w:bottom w:val="single" w:sz="4" w:space="0" w:color="auto"/>
              <w:right w:val="single" w:sz="4" w:space="0" w:color="auto"/>
            </w:tcBorders>
            <w:vAlign w:val="center"/>
          </w:tcPr>
          <w:p w14:paraId="79AB0275" w14:textId="77777777" w:rsidR="0020090E" w:rsidRPr="00304F74" w:rsidRDefault="0020090E" w:rsidP="004B2733">
            <w:pPr>
              <w:jc w:val="both"/>
              <w:rPr>
                <w:rFonts w:ascii="Verdana" w:hAnsi="Verdana"/>
                <w:sz w:val="18"/>
                <w:szCs w:val="18"/>
                <w:lang w:eastAsia="es-CO"/>
              </w:rPr>
            </w:pPr>
          </w:p>
        </w:tc>
        <w:tc>
          <w:tcPr>
            <w:tcW w:w="999" w:type="pct"/>
            <w:tcBorders>
              <w:top w:val="single" w:sz="4" w:space="0" w:color="auto"/>
              <w:left w:val="single" w:sz="4" w:space="0" w:color="auto"/>
              <w:bottom w:val="single" w:sz="4" w:space="0" w:color="auto"/>
              <w:right w:val="single" w:sz="4" w:space="0" w:color="auto"/>
            </w:tcBorders>
            <w:vAlign w:val="center"/>
          </w:tcPr>
          <w:p w14:paraId="308A4661" w14:textId="7DF450DB"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23.Valores para el ejercicio del servicio publico</w:t>
            </w:r>
          </w:p>
        </w:tc>
        <w:tc>
          <w:tcPr>
            <w:tcW w:w="1519" w:type="pct"/>
            <w:tcBorders>
              <w:top w:val="single" w:sz="4" w:space="0" w:color="auto"/>
              <w:left w:val="single" w:sz="4" w:space="0" w:color="auto"/>
              <w:bottom w:val="single" w:sz="4" w:space="0" w:color="auto"/>
              <w:right w:val="single" w:sz="4" w:space="0" w:color="auto"/>
            </w:tcBorders>
            <w:vAlign w:val="center"/>
          </w:tcPr>
          <w:p w14:paraId="43BAC517" w14:textId="20CECD62"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Probidad, ética e identidad de lo público</w:t>
            </w:r>
          </w:p>
        </w:tc>
        <w:tc>
          <w:tcPr>
            <w:tcW w:w="587" w:type="pct"/>
            <w:tcBorders>
              <w:top w:val="single" w:sz="4" w:space="0" w:color="auto"/>
              <w:left w:val="single" w:sz="4" w:space="0" w:color="auto"/>
              <w:bottom w:val="single" w:sz="4" w:space="0" w:color="auto"/>
              <w:right w:val="single" w:sz="4" w:space="0" w:color="auto"/>
            </w:tcBorders>
            <w:noWrap/>
            <w:vAlign w:val="center"/>
          </w:tcPr>
          <w:p w14:paraId="6F27D2A1" w14:textId="48DEC66C"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left w:val="single" w:sz="4" w:space="0" w:color="auto"/>
              <w:bottom w:val="single" w:sz="4" w:space="0" w:color="auto"/>
            </w:tcBorders>
            <w:noWrap/>
            <w:vAlign w:val="center"/>
          </w:tcPr>
          <w:p w14:paraId="65C84B12" w14:textId="256EED2F"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A073717" w14:textId="77777777" w:rsidTr="0020090E">
        <w:trPr>
          <w:trHeight w:val="580"/>
        </w:trPr>
        <w:tc>
          <w:tcPr>
            <w:tcW w:w="1038" w:type="pct"/>
            <w:vMerge/>
            <w:tcBorders>
              <w:top w:val="single" w:sz="4" w:space="0" w:color="auto"/>
              <w:left w:val="single" w:sz="4" w:space="0" w:color="auto"/>
              <w:bottom w:val="single" w:sz="4" w:space="0" w:color="auto"/>
              <w:right w:val="single" w:sz="4" w:space="0" w:color="auto"/>
            </w:tcBorders>
            <w:vAlign w:val="center"/>
          </w:tcPr>
          <w:p w14:paraId="281E9D30" w14:textId="77777777" w:rsidR="0020090E" w:rsidRPr="00304F74" w:rsidRDefault="0020090E" w:rsidP="004B2733">
            <w:pPr>
              <w:jc w:val="both"/>
              <w:rPr>
                <w:rFonts w:ascii="Verdana" w:hAnsi="Verdana"/>
                <w:sz w:val="18"/>
                <w:szCs w:val="18"/>
                <w:lang w:eastAsia="es-CO"/>
              </w:rPr>
            </w:pPr>
          </w:p>
        </w:tc>
        <w:tc>
          <w:tcPr>
            <w:tcW w:w="999" w:type="pct"/>
            <w:tcBorders>
              <w:top w:val="single" w:sz="4" w:space="0" w:color="auto"/>
              <w:left w:val="single" w:sz="4" w:space="0" w:color="auto"/>
              <w:bottom w:val="single" w:sz="4" w:space="0" w:color="auto"/>
              <w:right w:val="single" w:sz="4" w:space="0" w:color="auto"/>
            </w:tcBorders>
            <w:vAlign w:val="center"/>
          </w:tcPr>
          <w:p w14:paraId="3980F2DC" w14:textId="11D94E77"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24. Racionalización de tramites</w:t>
            </w:r>
          </w:p>
        </w:tc>
        <w:tc>
          <w:tcPr>
            <w:tcW w:w="1519" w:type="pct"/>
            <w:tcBorders>
              <w:top w:val="single" w:sz="4" w:space="0" w:color="auto"/>
              <w:left w:val="single" w:sz="4" w:space="0" w:color="auto"/>
              <w:bottom w:val="single" w:sz="4" w:space="0" w:color="auto"/>
              <w:right w:val="single" w:sz="4" w:space="0" w:color="auto"/>
            </w:tcBorders>
            <w:vAlign w:val="center"/>
          </w:tcPr>
          <w:p w14:paraId="22F1B325" w14:textId="58A3EE4A"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Probidad, ética e identidad de lo público</w:t>
            </w:r>
          </w:p>
        </w:tc>
        <w:tc>
          <w:tcPr>
            <w:tcW w:w="587" w:type="pct"/>
            <w:tcBorders>
              <w:top w:val="single" w:sz="4" w:space="0" w:color="auto"/>
              <w:left w:val="single" w:sz="4" w:space="0" w:color="auto"/>
              <w:bottom w:val="single" w:sz="4" w:space="0" w:color="auto"/>
              <w:right w:val="single" w:sz="4" w:space="0" w:color="auto"/>
            </w:tcBorders>
            <w:noWrap/>
            <w:vAlign w:val="center"/>
          </w:tcPr>
          <w:p w14:paraId="2D726863" w14:textId="2B8DF6A6"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left w:val="single" w:sz="4" w:space="0" w:color="auto"/>
              <w:bottom w:val="single" w:sz="4" w:space="0" w:color="auto"/>
            </w:tcBorders>
            <w:noWrap/>
            <w:vAlign w:val="center"/>
          </w:tcPr>
          <w:p w14:paraId="191B5E8E" w14:textId="003BF83A"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3E16718E" w14:textId="77777777" w:rsidTr="0020090E">
        <w:trPr>
          <w:trHeight w:val="580"/>
        </w:trPr>
        <w:tc>
          <w:tcPr>
            <w:tcW w:w="1038" w:type="pct"/>
            <w:vMerge/>
            <w:tcBorders>
              <w:top w:val="single" w:sz="4" w:space="0" w:color="auto"/>
            </w:tcBorders>
            <w:vAlign w:val="center"/>
          </w:tcPr>
          <w:p w14:paraId="69ABF832" w14:textId="77777777" w:rsidR="0020090E" w:rsidRPr="00304F74" w:rsidRDefault="0020090E" w:rsidP="004B2733">
            <w:pPr>
              <w:jc w:val="both"/>
              <w:rPr>
                <w:rFonts w:ascii="Verdana" w:hAnsi="Verdana"/>
                <w:sz w:val="18"/>
                <w:szCs w:val="18"/>
                <w:lang w:eastAsia="es-CO"/>
              </w:rPr>
            </w:pPr>
          </w:p>
        </w:tc>
        <w:tc>
          <w:tcPr>
            <w:tcW w:w="999" w:type="pct"/>
            <w:tcBorders>
              <w:top w:val="single" w:sz="4" w:space="0" w:color="auto"/>
            </w:tcBorders>
            <w:vAlign w:val="center"/>
          </w:tcPr>
          <w:p w14:paraId="055D8D14" w14:textId="7E0F3384"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25. Democracia participativa con enfoque territorial</w:t>
            </w:r>
          </w:p>
        </w:tc>
        <w:tc>
          <w:tcPr>
            <w:tcW w:w="1519" w:type="pct"/>
            <w:tcBorders>
              <w:top w:val="single" w:sz="4" w:space="0" w:color="auto"/>
            </w:tcBorders>
            <w:vAlign w:val="center"/>
          </w:tcPr>
          <w:p w14:paraId="70F9F5DB" w14:textId="2838547A"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Paz total, memoria y derechos humanos</w:t>
            </w:r>
          </w:p>
        </w:tc>
        <w:tc>
          <w:tcPr>
            <w:tcW w:w="587" w:type="pct"/>
            <w:tcBorders>
              <w:top w:val="single" w:sz="4" w:space="0" w:color="auto"/>
            </w:tcBorders>
            <w:noWrap/>
            <w:vAlign w:val="center"/>
          </w:tcPr>
          <w:p w14:paraId="4059B83D" w14:textId="17AE8C35"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tcBorders>
              <w:top w:val="single" w:sz="4" w:space="0" w:color="auto"/>
            </w:tcBorders>
            <w:noWrap/>
            <w:vAlign w:val="center"/>
          </w:tcPr>
          <w:p w14:paraId="4CFDC25E" w14:textId="1E459D82"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54D7F7F2" w14:textId="77777777" w:rsidTr="0020090E">
        <w:trPr>
          <w:trHeight w:val="580"/>
        </w:trPr>
        <w:tc>
          <w:tcPr>
            <w:tcW w:w="1038" w:type="pct"/>
            <w:vMerge w:val="restart"/>
            <w:vAlign w:val="center"/>
          </w:tcPr>
          <w:p w14:paraId="0CF92AF0" w14:textId="7C4FEEEE"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Formación para la innovación</w:t>
            </w:r>
          </w:p>
        </w:tc>
        <w:tc>
          <w:tcPr>
            <w:tcW w:w="999" w:type="pct"/>
            <w:vAlign w:val="center"/>
          </w:tcPr>
          <w:p w14:paraId="4DF0F1D5" w14:textId="218E1AF9"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26. Metodologías y tecnologías emergentes para la gestión de proyectos en el sector de turismo</w:t>
            </w:r>
          </w:p>
        </w:tc>
        <w:tc>
          <w:tcPr>
            <w:tcW w:w="1519" w:type="pct"/>
            <w:vAlign w:val="center"/>
          </w:tcPr>
          <w:p w14:paraId="2F7A5E82" w14:textId="19BE1ACE"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Habilidades y competencias</w:t>
            </w:r>
          </w:p>
        </w:tc>
        <w:tc>
          <w:tcPr>
            <w:tcW w:w="587" w:type="pct"/>
            <w:noWrap/>
            <w:vAlign w:val="center"/>
          </w:tcPr>
          <w:p w14:paraId="04886ACF" w14:textId="6FB8344F"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007648EA" w14:textId="08BBB3F0"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31768B66" w14:textId="77777777" w:rsidTr="0020090E">
        <w:trPr>
          <w:trHeight w:val="580"/>
        </w:trPr>
        <w:tc>
          <w:tcPr>
            <w:tcW w:w="1038" w:type="pct"/>
            <w:vMerge/>
            <w:vAlign w:val="center"/>
          </w:tcPr>
          <w:p w14:paraId="381ABB5A" w14:textId="77777777" w:rsidR="0020090E" w:rsidRPr="00304F74" w:rsidRDefault="0020090E" w:rsidP="004B2733">
            <w:pPr>
              <w:jc w:val="both"/>
              <w:rPr>
                <w:rFonts w:ascii="Verdana" w:hAnsi="Verdana"/>
                <w:sz w:val="18"/>
                <w:szCs w:val="18"/>
                <w:lang w:eastAsia="es-CO"/>
              </w:rPr>
            </w:pPr>
          </w:p>
        </w:tc>
        <w:tc>
          <w:tcPr>
            <w:tcW w:w="999" w:type="pct"/>
            <w:vAlign w:val="center"/>
          </w:tcPr>
          <w:p w14:paraId="749233A0" w14:textId="2BCE8A25"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 xml:space="preserve">27. Tendencias efectivas y emergentes de innovación empresarial </w:t>
            </w:r>
          </w:p>
        </w:tc>
        <w:tc>
          <w:tcPr>
            <w:tcW w:w="1519" w:type="pct"/>
            <w:vAlign w:val="center"/>
          </w:tcPr>
          <w:p w14:paraId="27D3695A" w14:textId="5445852B"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Habilidades y competencias</w:t>
            </w:r>
          </w:p>
        </w:tc>
        <w:tc>
          <w:tcPr>
            <w:tcW w:w="587" w:type="pct"/>
            <w:noWrap/>
            <w:vAlign w:val="center"/>
          </w:tcPr>
          <w:p w14:paraId="747D6EA5" w14:textId="23F2ADC5"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0B0A9EB0" w14:textId="30011F28"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67722B4" w14:textId="77777777" w:rsidTr="0020090E">
        <w:trPr>
          <w:trHeight w:val="580"/>
        </w:trPr>
        <w:tc>
          <w:tcPr>
            <w:tcW w:w="1038" w:type="pct"/>
            <w:vMerge w:val="restart"/>
            <w:vAlign w:val="center"/>
          </w:tcPr>
          <w:p w14:paraId="7133F86A" w14:textId="637B2211" w:rsidR="0020090E" w:rsidRPr="00304F74" w:rsidRDefault="0020090E" w:rsidP="004B2733">
            <w:pPr>
              <w:jc w:val="both"/>
              <w:rPr>
                <w:rFonts w:ascii="Verdana" w:hAnsi="Verdana" w:cs="Arial"/>
                <w:b/>
                <w:bCs/>
                <w:sz w:val="18"/>
                <w:szCs w:val="18"/>
              </w:rPr>
            </w:pPr>
            <w:r w:rsidRPr="00304F74">
              <w:rPr>
                <w:rFonts w:ascii="Verdana" w:hAnsi="Verdana"/>
                <w:sz w:val="18"/>
                <w:szCs w:val="18"/>
                <w:lang w:eastAsia="es-CO"/>
              </w:rPr>
              <w:t>Formación para el empoderamiento y el impulso del cambio</w:t>
            </w:r>
          </w:p>
        </w:tc>
        <w:tc>
          <w:tcPr>
            <w:tcW w:w="999" w:type="pct"/>
            <w:vAlign w:val="center"/>
          </w:tcPr>
          <w:p w14:paraId="71CDEE32" w14:textId="05D6C3C4" w:rsidR="0020090E" w:rsidRPr="00304F74" w:rsidRDefault="0020090E" w:rsidP="004B2733">
            <w:pPr>
              <w:jc w:val="both"/>
              <w:rPr>
                <w:rFonts w:ascii="Verdana" w:hAnsi="Verdana" w:cs="Arial"/>
                <w:b/>
                <w:bCs/>
                <w:sz w:val="18"/>
                <w:szCs w:val="18"/>
              </w:rPr>
            </w:pPr>
            <w:r w:rsidRPr="00304F74">
              <w:rPr>
                <w:rFonts w:ascii="Verdana" w:hAnsi="Verdana"/>
                <w:sz w:val="18"/>
                <w:szCs w:val="18"/>
                <w:lang w:eastAsia="es-CO"/>
              </w:rPr>
              <w:t>28. Liderazgo y habilidades gerenciales para la generación del cambio</w:t>
            </w:r>
          </w:p>
        </w:tc>
        <w:tc>
          <w:tcPr>
            <w:tcW w:w="1519" w:type="pct"/>
            <w:vAlign w:val="center"/>
          </w:tcPr>
          <w:p w14:paraId="0437DF64" w14:textId="3DD7118F" w:rsidR="0020090E" w:rsidRPr="00304F74" w:rsidRDefault="0020090E" w:rsidP="004B2733">
            <w:pPr>
              <w:jc w:val="both"/>
              <w:rPr>
                <w:rFonts w:ascii="Verdana" w:hAnsi="Verdana" w:cs="Arial"/>
                <w:b/>
                <w:bCs/>
                <w:sz w:val="18"/>
                <w:szCs w:val="18"/>
              </w:rPr>
            </w:pPr>
            <w:r w:rsidRPr="00304F74">
              <w:rPr>
                <w:rFonts w:ascii="Verdana" w:hAnsi="Verdana"/>
                <w:sz w:val="18"/>
                <w:szCs w:val="18"/>
                <w:lang w:eastAsia="es-CO"/>
              </w:rPr>
              <w:t>Habilidades y competencias</w:t>
            </w:r>
          </w:p>
        </w:tc>
        <w:tc>
          <w:tcPr>
            <w:tcW w:w="587" w:type="pct"/>
            <w:noWrap/>
            <w:vAlign w:val="center"/>
          </w:tcPr>
          <w:p w14:paraId="6E81B01B" w14:textId="36150B09"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004DDF2B" w14:textId="60553960" w:rsidR="0020090E" w:rsidRPr="00304F74" w:rsidRDefault="0020090E" w:rsidP="0020090E">
            <w:pPr>
              <w:jc w:val="center"/>
              <w:rPr>
                <w:rFonts w:ascii="Verdana" w:hAnsi="Verdana"/>
                <w:sz w:val="18"/>
                <w:szCs w:val="18"/>
              </w:rPr>
            </w:pPr>
            <w:r w:rsidRPr="00304F74">
              <w:rPr>
                <w:rFonts w:ascii="Verdana" w:hAnsi="Verdana"/>
                <w:sz w:val="18"/>
                <w:szCs w:val="18"/>
              </w:rPr>
              <w:t>IV</w:t>
            </w:r>
          </w:p>
        </w:tc>
      </w:tr>
      <w:tr w:rsidR="0020090E" w:rsidRPr="00304F74" w14:paraId="4EF89B3E" w14:textId="77777777" w:rsidTr="0020090E">
        <w:trPr>
          <w:trHeight w:val="580"/>
        </w:trPr>
        <w:tc>
          <w:tcPr>
            <w:tcW w:w="1038" w:type="pct"/>
            <w:vMerge/>
            <w:vAlign w:val="center"/>
          </w:tcPr>
          <w:p w14:paraId="68DEEFE3" w14:textId="77777777" w:rsidR="0020090E" w:rsidRPr="00304F74" w:rsidRDefault="0020090E" w:rsidP="004B2733">
            <w:pPr>
              <w:jc w:val="both"/>
              <w:rPr>
                <w:rFonts w:ascii="Verdana" w:hAnsi="Verdana"/>
                <w:sz w:val="18"/>
                <w:szCs w:val="18"/>
                <w:lang w:eastAsia="es-CO"/>
              </w:rPr>
            </w:pPr>
          </w:p>
        </w:tc>
        <w:tc>
          <w:tcPr>
            <w:tcW w:w="999" w:type="pct"/>
            <w:vAlign w:val="center"/>
          </w:tcPr>
          <w:p w14:paraId="4BA5C8D5" w14:textId="326872D7"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 xml:space="preserve">29. Desarrollo del liderazgo </w:t>
            </w:r>
          </w:p>
        </w:tc>
        <w:tc>
          <w:tcPr>
            <w:tcW w:w="1519" w:type="pct"/>
            <w:vAlign w:val="center"/>
          </w:tcPr>
          <w:p w14:paraId="32166667" w14:textId="148F38D9" w:rsidR="0020090E" w:rsidRPr="00304F74" w:rsidRDefault="0020090E" w:rsidP="004B2733">
            <w:pPr>
              <w:jc w:val="both"/>
              <w:rPr>
                <w:rFonts w:ascii="Verdana" w:hAnsi="Verdana"/>
                <w:sz w:val="18"/>
                <w:szCs w:val="18"/>
                <w:lang w:eastAsia="es-CO"/>
              </w:rPr>
            </w:pPr>
            <w:r w:rsidRPr="00304F74">
              <w:rPr>
                <w:rFonts w:ascii="Verdana" w:hAnsi="Verdana"/>
                <w:sz w:val="18"/>
                <w:szCs w:val="18"/>
                <w:lang w:eastAsia="es-CO"/>
              </w:rPr>
              <w:t>Habilidades y competencias</w:t>
            </w:r>
          </w:p>
        </w:tc>
        <w:tc>
          <w:tcPr>
            <w:tcW w:w="587" w:type="pct"/>
            <w:noWrap/>
            <w:vAlign w:val="center"/>
          </w:tcPr>
          <w:p w14:paraId="20633AC9" w14:textId="4087014D" w:rsidR="0020090E" w:rsidRPr="00304F74" w:rsidRDefault="0020090E" w:rsidP="0020090E">
            <w:pPr>
              <w:jc w:val="center"/>
              <w:rPr>
                <w:rFonts w:ascii="Verdana" w:hAnsi="Verdana"/>
                <w:sz w:val="18"/>
                <w:szCs w:val="18"/>
              </w:rPr>
            </w:pPr>
            <w:r w:rsidRPr="00304F74">
              <w:rPr>
                <w:rFonts w:ascii="Verdana" w:hAnsi="Verdana"/>
                <w:sz w:val="18"/>
                <w:szCs w:val="18"/>
              </w:rPr>
              <w:t>II</w:t>
            </w:r>
          </w:p>
        </w:tc>
        <w:tc>
          <w:tcPr>
            <w:tcW w:w="857" w:type="pct"/>
            <w:noWrap/>
            <w:vAlign w:val="center"/>
          </w:tcPr>
          <w:p w14:paraId="19D301CB" w14:textId="1649B041" w:rsidR="0020090E" w:rsidRPr="00304F74" w:rsidRDefault="0020090E" w:rsidP="0020090E">
            <w:pPr>
              <w:jc w:val="center"/>
              <w:rPr>
                <w:rFonts w:ascii="Verdana" w:hAnsi="Verdana"/>
                <w:sz w:val="18"/>
                <w:szCs w:val="18"/>
              </w:rPr>
            </w:pPr>
            <w:r w:rsidRPr="00304F74">
              <w:rPr>
                <w:rFonts w:ascii="Verdana" w:hAnsi="Verdana"/>
                <w:sz w:val="18"/>
                <w:szCs w:val="18"/>
              </w:rPr>
              <w:t>IV</w:t>
            </w:r>
          </w:p>
        </w:tc>
      </w:tr>
    </w:tbl>
    <w:p w14:paraId="66BFCE7D" w14:textId="77777777" w:rsidR="002B2C83" w:rsidRPr="00786C6A" w:rsidRDefault="002B2C83" w:rsidP="002369D1">
      <w:pPr>
        <w:pStyle w:val="Ttulo1"/>
        <w:spacing w:before="1"/>
        <w:ind w:firstLine="262"/>
        <w:rPr>
          <w:rFonts w:ascii="Verdana" w:hAnsi="Verdana"/>
          <w:b/>
          <w:color w:val="932A43"/>
          <w:spacing w:val="-2"/>
          <w:w w:val="105"/>
          <w:sz w:val="20"/>
          <w:szCs w:val="20"/>
        </w:rPr>
      </w:pPr>
      <w:bookmarkStart w:id="28" w:name="_Toc204338119"/>
    </w:p>
    <w:p w14:paraId="1D8374A0" w14:textId="6105E45D" w:rsidR="002369D1" w:rsidRPr="00786C6A" w:rsidRDefault="004B2733" w:rsidP="004B2733">
      <w:pPr>
        <w:pStyle w:val="Ttulo1"/>
        <w:spacing w:before="1"/>
        <w:rPr>
          <w:rFonts w:ascii="Verdana" w:hAnsi="Verdana"/>
          <w:b/>
          <w:color w:val="auto"/>
          <w:spacing w:val="-2"/>
          <w:w w:val="105"/>
          <w:sz w:val="20"/>
          <w:szCs w:val="20"/>
        </w:rPr>
      </w:pPr>
      <w:bookmarkStart w:id="29" w:name="_Toc231216542"/>
      <w:bookmarkEnd w:id="28"/>
      <w:r w:rsidRPr="00786C6A">
        <w:rPr>
          <w:rFonts w:ascii="Verdana" w:hAnsi="Verdana"/>
          <w:b/>
          <w:color w:val="auto"/>
          <w:spacing w:val="-2"/>
          <w:w w:val="105"/>
          <w:sz w:val="20"/>
          <w:szCs w:val="20"/>
        </w:rPr>
        <w:t>HISTORIAL DE CAMBIOS</w:t>
      </w:r>
      <w:bookmarkEnd w:id="29"/>
    </w:p>
    <w:p w14:paraId="571DE0BC" w14:textId="77777777" w:rsidR="002369D1" w:rsidRPr="002369D1" w:rsidRDefault="002369D1" w:rsidP="002369D1">
      <w:pPr>
        <w:pStyle w:val="Ttulo1"/>
        <w:spacing w:before="1"/>
        <w:ind w:firstLine="262"/>
        <w:rPr>
          <w:rFonts w:ascii="Verdana" w:hAnsi="Verdana"/>
          <w:color w:val="932A43"/>
          <w:spacing w:val="-2"/>
          <w:w w:val="105"/>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83"/>
        <w:gridCol w:w="1155"/>
        <w:gridCol w:w="6390"/>
      </w:tblGrid>
      <w:tr w:rsidR="002369D1" w:rsidRPr="002369D1" w14:paraId="6A2B53F6" w14:textId="77777777" w:rsidTr="00842FFB">
        <w:trPr>
          <w:trHeight w:val="100"/>
          <w:tblHeader/>
        </w:trPr>
        <w:tc>
          <w:tcPr>
            <w:tcW w:w="727" w:type="pct"/>
            <w:shd w:val="clear" w:color="auto" w:fill="BFBFBF" w:themeFill="background1" w:themeFillShade="BF"/>
            <w:tcMar>
              <w:top w:w="57" w:type="dxa"/>
              <w:left w:w="113" w:type="dxa"/>
              <w:bottom w:w="57" w:type="dxa"/>
            </w:tcMar>
            <w:vAlign w:val="center"/>
          </w:tcPr>
          <w:p w14:paraId="3043787F" w14:textId="77777777" w:rsidR="002369D1" w:rsidRPr="002369D1" w:rsidRDefault="002369D1" w:rsidP="00842FFB">
            <w:pPr>
              <w:jc w:val="center"/>
              <w:rPr>
                <w:rFonts w:ascii="Verdana" w:hAnsi="Verdana" w:cs="Arial"/>
                <w:b/>
                <w:sz w:val="18"/>
                <w:szCs w:val="18"/>
              </w:rPr>
            </w:pPr>
            <w:r w:rsidRPr="002369D1">
              <w:rPr>
                <w:rFonts w:ascii="Verdana" w:hAnsi="Verdana" w:cs="Arial"/>
                <w:b/>
                <w:sz w:val="18"/>
                <w:szCs w:val="18"/>
              </w:rPr>
              <w:t>FECHA</w:t>
            </w:r>
          </w:p>
        </w:tc>
        <w:tc>
          <w:tcPr>
            <w:tcW w:w="654" w:type="pct"/>
            <w:shd w:val="clear" w:color="auto" w:fill="BFBFBF" w:themeFill="background1" w:themeFillShade="BF"/>
            <w:tcMar>
              <w:top w:w="57" w:type="dxa"/>
              <w:left w:w="113" w:type="dxa"/>
              <w:bottom w:w="57" w:type="dxa"/>
            </w:tcMar>
            <w:vAlign w:val="center"/>
          </w:tcPr>
          <w:p w14:paraId="27725EB4" w14:textId="77777777" w:rsidR="002369D1" w:rsidRPr="002369D1" w:rsidRDefault="002369D1" w:rsidP="00842FFB">
            <w:pPr>
              <w:jc w:val="center"/>
              <w:rPr>
                <w:rFonts w:ascii="Verdana" w:hAnsi="Verdana" w:cs="Arial"/>
                <w:b/>
                <w:sz w:val="18"/>
                <w:szCs w:val="18"/>
              </w:rPr>
            </w:pPr>
            <w:r w:rsidRPr="002369D1">
              <w:rPr>
                <w:rFonts w:ascii="Verdana" w:hAnsi="Verdana" w:cs="Arial"/>
                <w:b/>
                <w:sz w:val="18"/>
                <w:szCs w:val="18"/>
              </w:rPr>
              <w:t>VERSIÓN</w:t>
            </w:r>
          </w:p>
        </w:tc>
        <w:tc>
          <w:tcPr>
            <w:tcW w:w="3619" w:type="pct"/>
            <w:shd w:val="clear" w:color="auto" w:fill="BFBFBF" w:themeFill="background1" w:themeFillShade="BF"/>
            <w:tcMar>
              <w:top w:w="57" w:type="dxa"/>
              <w:left w:w="113" w:type="dxa"/>
              <w:bottom w:w="57" w:type="dxa"/>
            </w:tcMar>
            <w:vAlign w:val="center"/>
          </w:tcPr>
          <w:p w14:paraId="69A7EC91" w14:textId="77777777" w:rsidR="002369D1" w:rsidRPr="002369D1" w:rsidRDefault="002369D1" w:rsidP="00842FFB">
            <w:pPr>
              <w:jc w:val="center"/>
              <w:rPr>
                <w:rFonts w:ascii="Verdana" w:hAnsi="Verdana" w:cs="Arial"/>
                <w:b/>
                <w:sz w:val="18"/>
                <w:szCs w:val="18"/>
              </w:rPr>
            </w:pPr>
            <w:r w:rsidRPr="002369D1">
              <w:rPr>
                <w:rFonts w:ascii="Verdana" w:hAnsi="Verdana" w:cs="Arial"/>
                <w:b/>
                <w:sz w:val="18"/>
                <w:szCs w:val="18"/>
              </w:rPr>
              <w:t>DESCRIPCIÓN DEL CAMBIO</w:t>
            </w:r>
          </w:p>
        </w:tc>
      </w:tr>
      <w:tr w:rsidR="002369D1" w:rsidRPr="002369D1" w14:paraId="36AE74E8" w14:textId="77777777" w:rsidTr="006612ED">
        <w:trPr>
          <w:trHeight w:val="1280"/>
        </w:trPr>
        <w:tc>
          <w:tcPr>
            <w:tcW w:w="727" w:type="pct"/>
            <w:tcMar>
              <w:top w:w="57" w:type="dxa"/>
              <w:left w:w="113" w:type="dxa"/>
              <w:bottom w:w="57" w:type="dxa"/>
            </w:tcMar>
            <w:vAlign w:val="center"/>
          </w:tcPr>
          <w:p w14:paraId="1B40E3AE" w14:textId="53566501" w:rsidR="002369D1" w:rsidRPr="004B2733" w:rsidRDefault="004B2733" w:rsidP="00842FFB">
            <w:pPr>
              <w:jc w:val="center"/>
              <w:rPr>
                <w:rFonts w:ascii="Verdana" w:hAnsi="Verdana" w:cs="Arial"/>
                <w:sz w:val="16"/>
                <w:szCs w:val="16"/>
              </w:rPr>
            </w:pPr>
            <w:r w:rsidRPr="004B2733">
              <w:rPr>
                <w:rFonts w:ascii="Verdana" w:hAnsi="Verdana"/>
                <w:sz w:val="16"/>
                <w:szCs w:val="16"/>
              </w:rPr>
              <w:t>12/06/2026</w:t>
            </w:r>
          </w:p>
        </w:tc>
        <w:tc>
          <w:tcPr>
            <w:tcW w:w="654" w:type="pct"/>
            <w:tcMar>
              <w:top w:w="57" w:type="dxa"/>
              <w:left w:w="113" w:type="dxa"/>
              <w:bottom w:w="57" w:type="dxa"/>
            </w:tcMar>
            <w:vAlign w:val="center"/>
          </w:tcPr>
          <w:p w14:paraId="236B3F7D" w14:textId="42E47962" w:rsidR="002369D1" w:rsidRPr="004B2733" w:rsidRDefault="002369D1" w:rsidP="00842FFB">
            <w:pPr>
              <w:jc w:val="center"/>
              <w:rPr>
                <w:rFonts w:ascii="Verdana" w:hAnsi="Verdana" w:cs="Arial"/>
                <w:sz w:val="16"/>
                <w:szCs w:val="16"/>
              </w:rPr>
            </w:pPr>
            <w:r w:rsidRPr="004B2733">
              <w:rPr>
                <w:rFonts w:ascii="Verdana" w:hAnsi="Verdana" w:cs="Arial"/>
                <w:sz w:val="16"/>
                <w:szCs w:val="16"/>
              </w:rPr>
              <w:t>0</w:t>
            </w:r>
            <w:r w:rsidR="00B50660" w:rsidRPr="004B2733">
              <w:rPr>
                <w:rFonts w:ascii="Verdana" w:hAnsi="Verdana" w:cs="Arial"/>
                <w:sz w:val="16"/>
                <w:szCs w:val="16"/>
              </w:rPr>
              <w:t>0</w:t>
            </w:r>
          </w:p>
        </w:tc>
        <w:tc>
          <w:tcPr>
            <w:tcW w:w="3619" w:type="pct"/>
            <w:tcMar>
              <w:top w:w="57" w:type="dxa"/>
              <w:left w:w="113" w:type="dxa"/>
              <w:bottom w:w="57" w:type="dxa"/>
            </w:tcMar>
            <w:vAlign w:val="center"/>
          </w:tcPr>
          <w:p w14:paraId="646F5781" w14:textId="77777777" w:rsidR="002369D1" w:rsidRPr="004B2733" w:rsidRDefault="002369D1" w:rsidP="00842FFB">
            <w:pPr>
              <w:jc w:val="both"/>
              <w:rPr>
                <w:rFonts w:ascii="Verdana" w:hAnsi="Verdana" w:cs="Arial"/>
                <w:sz w:val="18"/>
                <w:szCs w:val="18"/>
              </w:rPr>
            </w:pPr>
            <w:r w:rsidRPr="004B2733">
              <w:rPr>
                <w:rFonts w:ascii="Verdana" w:hAnsi="Verdana" w:cs="Arial"/>
                <w:sz w:val="18"/>
                <w:szCs w:val="18"/>
              </w:rPr>
              <w:t>Primera versión del documento para el nuevo Mapa de procesos.</w:t>
            </w:r>
          </w:p>
          <w:p w14:paraId="0318629A" w14:textId="306A73FF" w:rsidR="002369D1" w:rsidRPr="004B2733" w:rsidRDefault="002369D1" w:rsidP="002369D1">
            <w:pPr>
              <w:jc w:val="both"/>
              <w:rPr>
                <w:rFonts w:ascii="Verdana" w:hAnsi="Verdana" w:cs="Calibri"/>
                <w:sz w:val="18"/>
                <w:szCs w:val="18"/>
                <w:shd w:val="clear" w:color="auto" w:fill="FFFFFF"/>
              </w:rPr>
            </w:pPr>
            <w:r w:rsidRPr="004B2733">
              <w:rPr>
                <w:rFonts w:ascii="Verdana" w:hAnsi="Verdana" w:cs="Arial"/>
                <w:sz w:val="18"/>
                <w:szCs w:val="18"/>
              </w:rPr>
              <w:t xml:space="preserve">Código anterior: </w:t>
            </w:r>
            <w:r w:rsidRPr="004B2733">
              <w:rPr>
                <w:rFonts w:ascii="Verdana" w:hAnsi="Verdana" w:cs="Calibri"/>
                <w:sz w:val="18"/>
                <w:szCs w:val="18"/>
                <w:shd w:val="clear" w:color="auto" w:fill="FFFFFF"/>
              </w:rPr>
              <w:t>TH-DR-018</w:t>
            </w:r>
            <w:r w:rsidR="004B2733" w:rsidRPr="004B2733">
              <w:rPr>
                <w:rFonts w:ascii="Verdana" w:hAnsi="Verdana" w:cs="Calibri"/>
                <w:sz w:val="18"/>
                <w:szCs w:val="18"/>
                <w:shd w:val="clear" w:color="auto" w:fill="FFFFFF"/>
              </w:rPr>
              <w:t xml:space="preserve">. </w:t>
            </w:r>
            <w:r w:rsidR="004B2733">
              <w:rPr>
                <w:rFonts w:ascii="Verdana" w:hAnsi="Verdana" w:cs="Calibri"/>
                <w:sz w:val="18"/>
                <w:szCs w:val="18"/>
                <w:shd w:val="clear" w:color="auto" w:fill="FFFFFF"/>
              </w:rPr>
              <w:t>V</w:t>
            </w:r>
            <w:r w:rsidR="006612ED">
              <w:rPr>
                <w:rFonts w:ascii="Verdana" w:hAnsi="Verdana" w:cs="Calibri"/>
                <w:sz w:val="18"/>
                <w:szCs w:val="18"/>
                <w:shd w:val="clear" w:color="auto" w:fill="FFFFFF"/>
              </w:rPr>
              <w:t>0</w:t>
            </w:r>
          </w:p>
          <w:p w14:paraId="50148137" w14:textId="77777777" w:rsidR="00B50660" w:rsidRPr="004B2733" w:rsidRDefault="00B50660" w:rsidP="002369D1">
            <w:pPr>
              <w:jc w:val="both"/>
              <w:rPr>
                <w:rFonts w:ascii="Verdana" w:hAnsi="Verdana" w:cs="Calibri"/>
                <w:sz w:val="18"/>
                <w:szCs w:val="18"/>
                <w:shd w:val="clear" w:color="auto" w:fill="FFFFFF"/>
              </w:rPr>
            </w:pPr>
          </w:p>
          <w:p w14:paraId="1E7CD971" w14:textId="3DADF186" w:rsidR="00B50660" w:rsidRPr="004B2733" w:rsidRDefault="00B50660" w:rsidP="002369D1">
            <w:pPr>
              <w:jc w:val="both"/>
              <w:rPr>
                <w:rFonts w:ascii="Verdana" w:hAnsi="Verdana" w:cs="Arial"/>
                <w:sz w:val="16"/>
                <w:szCs w:val="16"/>
                <w:lang w:val="pt-BR"/>
              </w:rPr>
            </w:pPr>
            <w:r w:rsidRPr="004B2733">
              <w:rPr>
                <w:rFonts w:ascii="Verdana" w:hAnsi="Verdana" w:cs="Arial"/>
                <w:sz w:val="18"/>
                <w:szCs w:val="18"/>
              </w:rPr>
              <w:t>Autorizada la migración por medio de correo electrónico de acuerdo con la versión vigente en ISOlución.</w:t>
            </w:r>
          </w:p>
        </w:tc>
      </w:tr>
    </w:tbl>
    <w:p w14:paraId="3B6E9B43" w14:textId="77777777" w:rsidR="002369D1" w:rsidRPr="002369D1" w:rsidRDefault="002369D1" w:rsidP="002369D1">
      <w:pPr>
        <w:jc w:val="both"/>
        <w:rPr>
          <w:rFonts w:ascii="Verdana" w:hAnsi="Verdana"/>
          <w:color w:val="000000" w:themeColor="text1"/>
        </w:rPr>
      </w:pPr>
    </w:p>
    <w:p w14:paraId="1D471F1A" w14:textId="77777777" w:rsidR="002369D1" w:rsidRDefault="002369D1" w:rsidP="002369D1">
      <w:pPr>
        <w:pStyle w:val="Textoindependiente"/>
        <w:spacing w:before="3"/>
        <w:rPr>
          <w:rFonts w:ascii="Verdana" w:hAnsi="Verdana"/>
          <w:b/>
        </w:rPr>
      </w:pPr>
    </w:p>
    <w:p w14:paraId="44E0BF4D" w14:textId="77777777" w:rsidR="00EA1402" w:rsidRDefault="00EA1402" w:rsidP="002369D1">
      <w:pPr>
        <w:pStyle w:val="Textoindependiente"/>
        <w:spacing w:before="3"/>
        <w:rPr>
          <w:rFonts w:ascii="Verdana" w:hAnsi="Verdana"/>
          <w:b/>
        </w:rPr>
      </w:pPr>
    </w:p>
    <w:p w14:paraId="4C80E00B" w14:textId="77777777" w:rsidR="002369D1" w:rsidRPr="002369D1" w:rsidRDefault="002369D1" w:rsidP="002369D1">
      <w:pPr>
        <w:rPr>
          <w:rFonts w:ascii="Verdana" w:eastAsia="Verdana" w:hAnsi="Verdana" w:cs="Verdana"/>
          <w:b/>
          <w:bCs/>
          <w:sz w:val="20"/>
          <w:szCs w:val="20"/>
        </w:rPr>
      </w:pPr>
      <w:r w:rsidRPr="002369D1">
        <w:rPr>
          <w:rFonts w:ascii="Verdana" w:eastAsia="Verdana" w:hAnsi="Verdana" w:cs="Verdana"/>
          <w:b/>
          <w:bCs/>
          <w:sz w:val="20"/>
          <w:szCs w:val="20"/>
        </w:rPr>
        <w:t>FLUJO DE APROBACIÓN</w:t>
      </w:r>
    </w:p>
    <w:p w14:paraId="071FD74C" w14:textId="77777777" w:rsidR="002369D1" w:rsidRPr="002369D1" w:rsidRDefault="002369D1" w:rsidP="002369D1">
      <w:pPr>
        <w:rPr>
          <w:rFonts w:ascii="Verdana" w:hAnsi="Verdana"/>
          <w:sz w:val="20"/>
          <w:szCs w:val="20"/>
        </w:rPr>
      </w:pPr>
    </w:p>
    <w:tbl>
      <w:tblPr>
        <w:tblStyle w:val="Tablaconcuadrcula"/>
        <w:tblW w:w="5000" w:type="pct"/>
        <w:tblLayout w:type="fixed"/>
        <w:tblLook w:val="06A0" w:firstRow="1" w:lastRow="0" w:firstColumn="1" w:lastColumn="0" w:noHBand="1" w:noVBand="1"/>
      </w:tblPr>
      <w:tblGrid>
        <w:gridCol w:w="925"/>
        <w:gridCol w:w="1054"/>
        <w:gridCol w:w="1134"/>
        <w:gridCol w:w="1278"/>
        <w:gridCol w:w="991"/>
        <w:gridCol w:w="992"/>
        <w:gridCol w:w="851"/>
        <w:gridCol w:w="1603"/>
      </w:tblGrid>
      <w:tr w:rsidR="00B50660" w:rsidRPr="00B50660" w14:paraId="61440C58" w14:textId="77777777" w:rsidTr="002D5CA1">
        <w:trPr>
          <w:trHeight w:val="300"/>
        </w:trPr>
        <w:tc>
          <w:tcPr>
            <w:tcW w:w="1121" w:type="pct"/>
            <w:gridSpan w:val="2"/>
            <w:shd w:val="clear" w:color="auto" w:fill="BFBFBF" w:themeFill="background1" w:themeFillShade="BF"/>
            <w:vAlign w:val="center"/>
          </w:tcPr>
          <w:p w14:paraId="54CBAE48" w14:textId="77777777" w:rsidR="00B50660" w:rsidRPr="00B50660" w:rsidRDefault="00B50660" w:rsidP="002D5CA1">
            <w:pPr>
              <w:jc w:val="center"/>
              <w:rPr>
                <w:rFonts w:ascii="Verdana" w:hAnsi="Verdana"/>
                <w:b/>
                <w:bCs/>
                <w:sz w:val="18"/>
                <w:szCs w:val="18"/>
              </w:rPr>
            </w:pPr>
            <w:r w:rsidRPr="00B50660">
              <w:rPr>
                <w:rFonts w:ascii="Verdana" w:hAnsi="Verdana"/>
                <w:b/>
                <w:bCs/>
                <w:sz w:val="18"/>
                <w:szCs w:val="18"/>
              </w:rPr>
              <w:t>ELABORÓ</w:t>
            </w:r>
          </w:p>
        </w:tc>
        <w:tc>
          <w:tcPr>
            <w:tcW w:w="1366" w:type="pct"/>
            <w:gridSpan w:val="2"/>
            <w:shd w:val="clear" w:color="auto" w:fill="BFBFBF" w:themeFill="background1" w:themeFillShade="BF"/>
            <w:vAlign w:val="center"/>
          </w:tcPr>
          <w:p w14:paraId="24E9F426" w14:textId="77777777" w:rsidR="00B50660" w:rsidRPr="00B50660" w:rsidRDefault="00B50660" w:rsidP="002D5CA1">
            <w:pPr>
              <w:jc w:val="center"/>
              <w:rPr>
                <w:rFonts w:ascii="Verdana" w:hAnsi="Verdana"/>
                <w:b/>
                <w:bCs/>
                <w:sz w:val="18"/>
                <w:szCs w:val="18"/>
              </w:rPr>
            </w:pPr>
            <w:r w:rsidRPr="00B50660">
              <w:rPr>
                <w:rFonts w:ascii="Verdana" w:hAnsi="Verdana"/>
                <w:b/>
                <w:bCs/>
                <w:sz w:val="18"/>
                <w:szCs w:val="18"/>
              </w:rPr>
              <w:t>APOYO OAPS</w:t>
            </w:r>
          </w:p>
        </w:tc>
        <w:tc>
          <w:tcPr>
            <w:tcW w:w="1123" w:type="pct"/>
            <w:gridSpan w:val="2"/>
            <w:shd w:val="clear" w:color="auto" w:fill="BFBFBF" w:themeFill="background1" w:themeFillShade="BF"/>
            <w:vAlign w:val="center"/>
          </w:tcPr>
          <w:p w14:paraId="3E48102D" w14:textId="77777777" w:rsidR="00B50660" w:rsidRPr="00B50660" w:rsidRDefault="00B50660" w:rsidP="002D5CA1">
            <w:pPr>
              <w:jc w:val="center"/>
              <w:rPr>
                <w:rFonts w:ascii="Verdana" w:hAnsi="Verdana"/>
                <w:b/>
                <w:bCs/>
                <w:sz w:val="18"/>
                <w:szCs w:val="18"/>
              </w:rPr>
            </w:pPr>
            <w:r w:rsidRPr="00B50660">
              <w:rPr>
                <w:rFonts w:ascii="Verdana" w:hAnsi="Verdana"/>
                <w:b/>
                <w:bCs/>
                <w:sz w:val="18"/>
                <w:szCs w:val="18"/>
              </w:rPr>
              <w:t>REVISÓ</w:t>
            </w:r>
          </w:p>
        </w:tc>
        <w:tc>
          <w:tcPr>
            <w:tcW w:w="1390" w:type="pct"/>
            <w:gridSpan w:val="2"/>
            <w:shd w:val="clear" w:color="auto" w:fill="BFBFBF" w:themeFill="background1" w:themeFillShade="BF"/>
            <w:vAlign w:val="center"/>
          </w:tcPr>
          <w:p w14:paraId="6DA154ED" w14:textId="77777777" w:rsidR="00B50660" w:rsidRPr="00B50660" w:rsidRDefault="00B50660" w:rsidP="002D5CA1">
            <w:pPr>
              <w:jc w:val="center"/>
              <w:rPr>
                <w:rFonts w:ascii="Verdana" w:hAnsi="Verdana"/>
                <w:b/>
                <w:bCs/>
                <w:sz w:val="18"/>
                <w:szCs w:val="18"/>
              </w:rPr>
            </w:pPr>
            <w:r w:rsidRPr="00B50660">
              <w:rPr>
                <w:rFonts w:ascii="Verdana" w:hAnsi="Verdana"/>
                <w:b/>
                <w:bCs/>
                <w:sz w:val="18"/>
                <w:szCs w:val="18"/>
              </w:rPr>
              <w:t>APROBÓ</w:t>
            </w:r>
          </w:p>
        </w:tc>
      </w:tr>
      <w:tr w:rsidR="00B50660" w:rsidRPr="00B50660" w14:paraId="014ED07C" w14:textId="77777777" w:rsidTr="002D5CA1">
        <w:trPr>
          <w:trHeight w:val="300"/>
        </w:trPr>
        <w:tc>
          <w:tcPr>
            <w:tcW w:w="524" w:type="pct"/>
            <w:vAlign w:val="center"/>
          </w:tcPr>
          <w:p w14:paraId="0A9A7CBD" w14:textId="77777777" w:rsidR="00B50660" w:rsidRPr="00B50660" w:rsidRDefault="00B50660" w:rsidP="002D5CA1">
            <w:pPr>
              <w:rPr>
                <w:rFonts w:ascii="Verdana" w:hAnsi="Verdana"/>
                <w:sz w:val="14"/>
                <w:szCs w:val="14"/>
              </w:rPr>
            </w:pPr>
            <w:r w:rsidRPr="00B50660">
              <w:rPr>
                <w:rFonts w:ascii="Verdana" w:hAnsi="Verdana"/>
                <w:sz w:val="14"/>
                <w:szCs w:val="14"/>
              </w:rPr>
              <w:t>Nombre:</w:t>
            </w:r>
          </w:p>
        </w:tc>
        <w:tc>
          <w:tcPr>
            <w:tcW w:w="597" w:type="pct"/>
            <w:vAlign w:val="center"/>
          </w:tcPr>
          <w:p w14:paraId="63B0204C" w14:textId="77777777" w:rsidR="00B50660" w:rsidRPr="00B50660" w:rsidRDefault="00B50660" w:rsidP="002D5CA1">
            <w:pPr>
              <w:rPr>
                <w:rFonts w:ascii="Verdana" w:hAnsi="Verdana"/>
                <w:sz w:val="14"/>
                <w:szCs w:val="14"/>
              </w:rPr>
            </w:pPr>
            <w:r w:rsidRPr="00B50660">
              <w:rPr>
                <w:rFonts w:ascii="Verdana" w:hAnsi="Verdana"/>
                <w:sz w:val="14"/>
                <w:szCs w:val="14"/>
              </w:rPr>
              <w:t>Rodrigo Antonio Jiménez</w:t>
            </w:r>
          </w:p>
        </w:tc>
        <w:tc>
          <w:tcPr>
            <w:tcW w:w="642" w:type="pct"/>
            <w:vAlign w:val="center"/>
          </w:tcPr>
          <w:p w14:paraId="76D3E1F1" w14:textId="77777777" w:rsidR="00B50660" w:rsidRPr="00B50660" w:rsidRDefault="00B50660" w:rsidP="002D5CA1">
            <w:pPr>
              <w:rPr>
                <w:rFonts w:ascii="Verdana" w:hAnsi="Verdana"/>
                <w:sz w:val="14"/>
                <w:szCs w:val="14"/>
              </w:rPr>
            </w:pPr>
            <w:r w:rsidRPr="00B50660">
              <w:rPr>
                <w:rFonts w:ascii="Verdana" w:hAnsi="Verdana"/>
                <w:sz w:val="14"/>
                <w:szCs w:val="14"/>
              </w:rPr>
              <w:t>Nombre:</w:t>
            </w:r>
          </w:p>
        </w:tc>
        <w:tc>
          <w:tcPr>
            <w:tcW w:w="724" w:type="pct"/>
            <w:vAlign w:val="center"/>
          </w:tcPr>
          <w:p w14:paraId="398FCEB1" w14:textId="77777777" w:rsidR="00B50660" w:rsidRPr="00B50660" w:rsidRDefault="00B50660" w:rsidP="002D5CA1">
            <w:pPr>
              <w:rPr>
                <w:rFonts w:ascii="Verdana" w:hAnsi="Verdana"/>
                <w:sz w:val="14"/>
                <w:szCs w:val="14"/>
              </w:rPr>
            </w:pPr>
            <w:r w:rsidRPr="00B50660">
              <w:rPr>
                <w:rFonts w:ascii="Verdana" w:hAnsi="Verdana"/>
                <w:sz w:val="14"/>
                <w:szCs w:val="14"/>
              </w:rPr>
              <w:t>Carolina Huertas</w:t>
            </w:r>
          </w:p>
        </w:tc>
        <w:tc>
          <w:tcPr>
            <w:tcW w:w="561" w:type="pct"/>
            <w:vAlign w:val="center"/>
          </w:tcPr>
          <w:p w14:paraId="5CF924C1" w14:textId="77777777" w:rsidR="00B50660" w:rsidRPr="00B50660" w:rsidRDefault="00B50660" w:rsidP="002D5CA1">
            <w:pPr>
              <w:rPr>
                <w:rFonts w:ascii="Verdana" w:hAnsi="Verdana"/>
                <w:sz w:val="14"/>
                <w:szCs w:val="14"/>
              </w:rPr>
            </w:pPr>
            <w:r w:rsidRPr="00B50660">
              <w:rPr>
                <w:rFonts w:ascii="Verdana" w:hAnsi="Verdana"/>
                <w:sz w:val="14"/>
                <w:szCs w:val="14"/>
              </w:rPr>
              <w:t>Nombre:</w:t>
            </w:r>
          </w:p>
        </w:tc>
        <w:tc>
          <w:tcPr>
            <w:tcW w:w="562" w:type="pct"/>
            <w:vAlign w:val="center"/>
          </w:tcPr>
          <w:p w14:paraId="5D03F2C1" w14:textId="77777777" w:rsidR="00B50660" w:rsidRPr="00B50660" w:rsidRDefault="00B50660" w:rsidP="002D5CA1">
            <w:pPr>
              <w:rPr>
                <w:rFonts w:ascii="Verdana" w:hAnsi="Verdana"/>
                <w:color w:val="000000" w:themeColor="text1"/>
                <w:sz w:val="14"/>
                <w:szCs w:val="14"/>
                <w:lang w:val="pt-BR" w:eastAsia="es-CO"/>
              </w:rPr>
            </w:pPr>
            <w:r w:rsidRPr="00B50660">
              <w:rPr>
                <w:rFonts w:ascii="Verdana" w:hAnsi="Verdana"/>
                <w:sz w:val="14"/>
                <w:szCs w:val="14"/>
              </w:rPr>
              <w:t>Rodrigo Antonio Jiménez</w:t>
            </w:r>
          </w:p>
        </w:tc>
        <w:tc>
          <w:tcPr>
            <w:tcW w:w="482" w:type="pct"/>
            <w:vAlign w:val="center"/>
          </w:tcPr>
          <w:p w14:paraId="7B84AC81" w14:textId="77777777" w:rsidR="00B50660" w:rsidRPr="00B50660" w:rsidRDefault="00B50660" w:rsidP="002D5CA1">
            <w:pPr>
              <w:rPr>
                <w:rFonts w:ascii="Verdana" w:hAnsi="Verdana"/>
                <w:sz w:val="14"/>
                <w:szCs w:val="14"/>
              </w:rPr>
            </w:pPr>
            <w:r w:rsidRPr="00B50660">
              <w:rPr>
                <w:rFonts w:ascii="Verdana" w:hAnsi="Verdana"/>
                <w:sz w:val="14"/>
                <w:szCs w:val="14"/>
              </w:rPr>
              <w:t>Nombre:</w:t>
            </w:r>
          </w:p>
        </w:tc>
        <w:tc>
          <w:tcPr>
            <w:tcW w:w="908" w:type="pct"/>
            <w:vMerge w:val="restart"/>
            <w:vAlign w:val="center"/>
          </w:tcPr>
          <w:p w14:paraId="2BDABB43" w14:textId="0491F441" w:rsidR="00B50660" w:rsidRPr="00B50660" w:rsidRDefault="00B50660" w:rsidP="002D5CA1">
            <w:pPr>
              <w:rPr>
                <w:rFonts w:ascii="Verdana" w:hAnsi="Verdana"/>
                <w:sz w:val="14"/>
                <w:szCs w:val="14"/>
              </w:rPr>
            </w:pPr>
            <w:r w:rsidRPr="00B50660">
              <w:rPr>
                <w:rFonts w:ascii="Verdana" w:hAnsi="Verdana"/>
                <w:color w:val="000000" w:themeColor="text1"/>
                <w:sz w:val="14"/>
                <w:szCs w:val="14"/>
                <w:lang w:eastAsia="es-CO"/>
              </w:rPr>
              <w:t>Comité Institucional de Gestión y Desempeño mediante Acta 1 del 24 y 27 de enero de 2025. Adoptado mediante Resolución 0468 del 11 de abril de 2025.</w:t>
            </w:r>
          </w:p>
        </w:tc>
      </w:tr>
      <w:tr w:rsidR="00B50660" w:rsidRPr="00B50660" w14:paraId="49D91EEF" w14:textId="77777777" w:rsidTr="002D5CA1">
        <w:trPr>
          <w:trHeight w:val="300"/>
        </w:trPr>
        <w:tc>
          <w:tcPr>
            <w:tcW w:w="524" w:type="pct"/>
            <w:vAlign w:val="center"/>
          </w:tcPr>
          <w:p w14:paraId="47A0E20A" w14:textId="77777777" w:rsidR="00B50660" w:rsidRPr="00B50660" w:rsidRDefault="00B50660" w:rsidP="002D5CA1">
            <w:pPr>
              <w:rPr>
                <w:rFonts w:ascii="Verdana" w:hAnsi="Verdana"/>
                <w:sz w:val="14"/>
                <w:szCs w:val="14"/>
              </w:rPr>
            </w:pPr>
            <w:r w:rsidRPr="00B50660">
              <w:rPr>
                <w:rFonts w:ascii="Verdana" w:hAnsi="Verdana"/>
                <w:sz w:val="14"/>
                <w:szCs w:val="14"/>
              </w:rPr>
              <w:t>Cargo:</w:t>
            </w:r>
          </w:p>
        </w:tc>
        <w:tc>
          <w:tcPr>
            <w:tcW w:w="597" w:type="pct"/>
            <w:vAlign w:val="center"/>
          </w:tcPr>
          <w:p w14:paraId="020C6DEF" w14:textId="77777777" w:rsidR="00B50660" w:rsidRPr="00B50660" w:rsidRDefault="00B50660" w:rsidP="002D5CA1">
            <w:pPr>
              <w:rPr>
                <w:rFonts w:ascii="Verdana" w:hAnsi="Verdana"/>
                <w:sz w:val="14"/>
                <w:szCs w:val="14"/>
              </w:rPr>
            </w:pPr>
            <w:r w:rsidRPr="00B50660">
              <w:rPr>
                <w:rFonts w:ascii="Verdana" w:hAnsi="Verdana"/>
                <w:sz w:val="14"/>
                <w:szCs w:val="14"/>
              </w:rPr>
              <w:t>Asesor de Talento Humano</w:t>
            </w:r>
          </w:p>
        </w:tc>
        <w:tc>
          <w:tcPr>
            <w:tcW w:w="642" w:type="pct"/>
            <w:vAlign w:val="center"/>
          </w:tcPr>
          <w:p w14:paraId="31E20FAA" w14:textId="77777777" w:rsidR="00B50660" w:rsidRPr="00B50660" w:rsidRDefault="00B50660" w:rsidP="002D5CA1">
            <w:pPr>
              <w:rPr>
                <w:rFonts w:ascii="Verdana" w:hAnsi="Verdana"/>
                <w:sz w:val="14"/>
                <w:szCs w:val="14"/>
              </w:rPr>
            </w:pPr>
            <w:r w:rsidRPr="00B50660">
              <w:rPr>
                <w:rFonts w:ascii="Verdana" w:hAnsi="Verdana"/>
                <w:sz w:val="14"/>
                <w:szCs w:val="14"/>
              </w:rPr>
              <w:t>Cargo:</w:t>
            </w:r>
          </w:p>
        </w:tc>
        <w:tc>
          <w:tcPr>
            <w:tcW w:w="724" w:type="pct"/>
            <w:vAlign w:val="center"/>
          </w:tcPr>
          <w:p w14:paraId="487FBC2F" w14:textId="77777777" w:rsidR="00B50660" w:rsidRPr="00B50660" w:rsidRDefault="00B50660" w:rsidP="002D5CA1">
            <w:pPr>
              <w:rPr>
                <w:rFonts w:ascii="Verdana" w:hAnsi="Verdana"/>
                <w:sz w:val="14"/>
                <w:szCs w:val="14"/>
              </w:rPr>
            </w:pPr>
            <w:r w:rsidRPr="00B50660">
              <w:rPr>
                <w:rFonts w:ascii="Verdana" w:hAnsi="Verdana"/>
                <w:sz w:val="14"/>
                <w:szCs w:val="14"/>
              </w:rPr>
              <w:t>Profesional Universitario</w:t>
            </w:r>
          </w:p>
        </w:tc>
        <w:tc>
          <w:tcPr>
            <w:tcW w:w="561" w:type="pct"/>
            <w:vAlign w:val="center"/>
          </w:tcPr>
          <w:p w14:paraId="6763363B" w14:textId="77777777" w:rsidR="00B50660" w:rsidRPr="00B50660" w:rsidRDefault="00B50660" w:rsidP="002D5CA1">
            <w:pPr>
              <w:rPr>
                <w:rFonts w:ascii="Verdana" w:hAnsi="Verdana"/>
                <w:sz w:val="14"/>
                <w:szCs w:val="14"/>
              </w:rPr>
            </w:pPr>
            <w:r w:rsidRPr="00B50660">
              <w:rPr>
                <w:rFonts w:ascii="Verdana" w:hAnsi="Verdana"/>
                <w:sz w:val="14"/>
                <w:szCs w:val="14"/>
              </w:rPr>
              <w:t>Cargo:</w:t>
            </w:r>
          </w:p>
        </w:tc>
        <w:tc>
          <w:tcPr>
            <w:tcW w:w="562" w:type="pct"/>
            <w:vAlign w:val="center"/>
          </w:tcPr>
          <w:p w14:paraId="6424697F" w14:textId="77777777" w:rsidR="00B50660" w:rsidRPr="00B50660" w:rsidRDefault="00B50660" w:rsidP="002D5CA1">
            <w:pPr>
              <w:rPr>
                <w:rFonts w:ascii="Verdana" w:hAnsi="Verdana"/>
                <w:sz w:val="14"/>
                <w:szCs w:val="14"/>
              </w:rPr>
            </w:pPr>
            <w:r w:rsidRPr="00B50660">
              <w:rPr>
                <w:rFonts w:ascii="Verdana" w:hAnsi="Verdana"/>
                <w:sz w:val="14"/>
                <w:szCs w:val="14"/>
              </w:rPr>
              <w:t>Asesor de Talento Humano</w:t>
            </w:r>
          </w:p>
        </w:tc>
        <w:tc>
          <w:tcPr>
            <w:tcW w:w="482" w:type="pct"/>
            <w:vAlign w:val="center"/>
          </w:tcPr>
          <w:p w14:paraId="63F014D6" w14:textId="77777777" w:rsidR="00B50660" w:rsidRPr="00B50660" w:rsidRDefault="00B50660" w:rsidP="002D5CA1">
            <w:pPr>
              <w:rPr>
                <w:rFonts w:ascii="Verdana" w:hAnsi="Verdana"/>
                <w:sz w:val="14"/>
                <w:szCs w:val="14"/>
              </w:rPr>
            </w:pPr>
            <w:r w:rsidRPr="00B50660">
              <w:rPr>
                <w:rFonts w:ascii="Verdana" w:hAnsi="Verdana"/>
                <w:sz w:val="14"/>
                <w:szCs w:val="14"/>
              </w:rPr>
              <w:t>Cargo:</w:t>
            </w:r>
          </w:p>
        </w:tc>
        <w:tc>
          <w:tcPr>
            <w:tcW w:w="908" w:type="pct"/>
            <w:vMerge/>
            <w:vAlign w:val="center"/>
          </w:tcPr>
          <w:p w14:paraId="0C5C3E92" w14:textId="77777777" w:rsidR="00B50660" w:rsidRPr="00B50660" w:rsidRDefault="00B50660" w:rsidP="002D5CA1">
            <w:pPr>
              <w:rPr>
                <w:rFonts w:ascii="Verdana" w:hAnsi="Verdana"/>
                <w:sz w:val="14"/>
                <w:szCs w:val="14"/>
              </w:rPr>
            </w:pPr>
          </w:p>
        </w:tc>
      </w:tr>
    </w:tbl>
    <w:p w14:paraId="287EB9C9" w14:textId="77777777" w:rsidR="002369D1" w:rsidRPr="002369D1" w:rsidRDefault="002369D1" w:rsidP="002369D1">
      <w:pPr>
        <w:pStyle w:val="Textoindependiente"/>
        <w:spacing w:before="3"/>
        <w:rPr>
          <w:rFonts w:ascii="Verdana" w:hAnsi="Verdana"/>
          <w:b/>
        </w:rPr>
      </w:pPr>
    </w:p>
    <w:p w14:paraId="58DC7BBA" w14:textId="77777777" w:rsidR="002369D1" w:rsidRPr="002369D1" w:rsidRDefault="002369D1" w:rsidP="006F74BD">
      <w:pPr>
        <w:rPr>
          <w:rFonts w:ascii="Verdana" w:hAnsi="Verdana"/>
          <w:sz w:val="22"/>
          <w:szCs w:val="22"/>
        </w:rPr>
      </w:pPr>
    </w:p>
    <w:sectPr w:rsidR="002369D1" w:rsidRPr="002369D1" w:rsidSect="00C47472">
      <w:headerReference w:type="default" r:id="rId23"/>
      <w:footerReference w:type="default" r:id="rId24"/>
      <w:pgSz w:w="12240" w:h="15840"/>
      <w:pgMar w:top="1418" w:right="1701" w:bottom="1276" w:left="1701" w:header="425" w:footer="204"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090F4B" w14:textId="77777777" w:rsidR="00B65F0A" w:rsidRDefault="00B65F0A" w:rsidP="008B3774">
      <w:r>
        <w:separator/>
      </w:r>
    </w:p>
  </w:endnote>
  <w:endnote w:type="continuationSeparator" w:id="0">
    <w:p w14:paraId="2FD21208" w14:textId="77777777" w:rsidR="00B65F0A" w:rsidRDefault="00B65F0A" w:rsidP="008B377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ndara">
    <w:panose1 w:val="020E0502030303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Hebrew Scholar">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9271A4" w14:textId="77777777" w:rsidR="00304F74" w:rsidRDefault="00304F74"/>
  <w:tbl>
    <w:tblPr>
      <w:tblStyle w:val="Tablaconcuadrcula"/>
      <w:tblW w:w="9918" w:type="dxa"/>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075"/>
      <w:gridCol w:w="1843"/>
    </w:tblGrid>
    <w:tr w:rsidR="00304F74" w:rsidRPr="00304F74" w14:paraId="7591D482" w14:textId="77777777" w:rsidTr="00EA01C9">
      <w:tc>
        <w:tcPr>
          <w:tcW w:w="8075" w:type="dxa"/>
        </w:tcPr>
        <w:p w14:paraId="33A6185A" w14:textId="77777777" w:rsidR="00304F74" w:rsidRPr="00304F74" w:rsidRDefault="00304F74" w:rsidP="00304F74">
          <w:pPr>
            <w:pStyle w:val="Piedepgina"/>
            <w:jc w:val="center"/>
            <w:rPr>
              <w:rFonts w:ascii="Verdana" w:hAnsi="Verdana" w:cs="Arial"/>
              <w:b/>
              <w:sz w:val="14"/>
              <w:szCs w:val="14"/>
            </w:rPr>
          </w:pPr>
          <w:r w:rsidRPr="00304F74">
            <w:rPr>
              <w:rFonts w:ascii="Verdana" w:hAnsi="Verdana" w:cs="Arial"/>
              <w:b/>
              <w:sz w:val="14"/>
              <w:szCs w:val="14"/>
            </w:rPr>
            <w:t>DOCUMENTO CONTROLADO</w:t>
          </w:r>
        </w:p>
        <w:p w14:paraId="0600FEBA" w14:textId="77777777" w:rsidR="00304F74" w:rsidRPr="00304F74" w:rsidRDefault="00304F74" w:rsidP="00304F74">
          <w:pPr>
            <w:pStyle w:val="Piedepgina"/>
            <w:jc w:val="center"/>
            <w:rPr>
              <w:rFonts w:ascii="Verdana" w:hAnsi="Verdana" w:cs="Arial"/>
              <w:sz w:val="14"/>
              <w:szCs w:val="14"/>
            </w:rPr>
          </w:pPr>
          <w:r w:rsidRPr="00304F74">
            <w:rPr>
              <w:rFonts w:ascii="Verdana" w:hAnsi="Verdana" w:cs="Arial"/>
              <w:sz w:val="14"/>
              <w:szCs w:val="14"/>
            </w:rPr>
            <w:t>Cualquier copia o impresión de este documento se considera copia no controlada y el Ministerio de Comercio, Industria y Turismo no se hace responsable por su uso</w:t>
          </w:r>
        </w:p>
      </w:tc>
      <w:tc>
        <w:tcPr>
          <w:tcW w:w="1843" w:type="dxa"/>
          <w:vAlign w:val="center"/>
        </w:tcPr>
        <w:p w14:paraId="6F38EABA" w14:textId="77777777" w:rsidR="00304F74" w:rsidRPr="00304F74" w:rsidRDefault="00304F74" w:rsidP="00304F74">
          <w:pPr>
            <w:tabs>
              <w:tab w:val="center" w:pos="4550"/>
              <w:tab w:val="left" w:pos="5818"/>
            </w:tabs>
            <w:jc w:val="right"/>
            <w:rPr>
              <w:rFonts w:ascii="Verdana" w:hAnsi="Verdana"/>
              <w:spacing w:val="60"/>
              <w:sz w:val="14"/>
              <w:szCs w:val="14"/>
            </w:rPr>
          </w:pPr>
          <w:r w:rsidRPr="00304F74">
            <w:rPr>
              <w:rFonts w:ascii="Verdana" w:hAnsi="Verdana"/>
              <w:spacing w:val="60"/>
              <w:sz w:val="14"/>
              <w:szCs w:val="14"/>
            </w:rPr>
            <w:t>Página</w:t>
          </w:r>
          <w:r w:rsidRPr="00304F74">
            <w:rPr>
              <w:rFonts w:ascii="Verdana" w:hAnsi="Verdana"/>
              <w:sz w:val="14"/>
              <w:szCs w:val="14"/>
            </w:rPr>
            <w:t xml:space="preserve"> </w:t>
          </w:r>
          <w:r w:rsidRPr="00304F74">
            <w:rPr>
              <w:rFonts w:ascii="Verdana" w:hAnsi="Verdana"/>
              <w:sz w:val="14"/>
              <w:szCs w:val="14"/>
            </w:rPr>
            <w:fldChar w:fldCharType="begin"/>
          </w:r>
          <w:r w:rsidRPr="00304F74">
            <w:rPr>
              <w:rFonts w:ascii="Verdana" w:hAnsi="Verdana"/>
              <w:sz w:val="14"/>
              <w:szCs w:val="14"/>
            </w:rPr>
            <w:instrText>PAGE   \* MERGEFORMAT</w:instrText>
          </w:r>
          <w:r w:rsidRPr="00304F74">
            <w:rPr>
              <w:rFonts w:ascii="Verdana" w:hAnsi="Verdana"/>
              <w:sz w:val="14"/>
              <w:szCs w:val="14"/>
            </w:rPr>
            <w:fldChar w:fldCharType="separate"/>
          </w:r>
          <w:r w:rsidR="009B4EE1">
            <w:rPr>
              <w:rFonts w:ascii="Verdana" w:hAnsi="Verdana"/>
              <w:noProof/>
              <w:sz w:val="14"/>
              <w:szCs w:val="14"/>
            </w:rPr>
            <w:t>20</w:t>
          </w:r>
          <w:r w:rsidRPr="00304F74">
            <w:rPr>
              <w:rFonts w:ascii="Verdana" w:hAnsi="Verdana"/>
              <w:sz w:val="14"/>
              <w:szCs w:val="14"/>
            </w:rPr>
            <w:fldChar w:fldCharType="end"/>
          </w:r>
          <w:r w:rsidRPr="00304F74">
            <w:rPr>
              <w:rFonts w:ascii="Verdana" w:hAnsi="Verdana"/>
              <w:sz w:val="14"/>
              <w:szCs w:val="14"/>
            </w:rPr>
            <w:t xml:space="preserve"> | </w:t>
          </w:r>
          <w:r w:rsidRPr="00304F74">
            <w:rPr>
              <w:rFonts w:ascii="Verdana" w:hAnsi="Verdana"/>
              <w:sz w:val="14"/>
              <w:szCs w:val="14"/>
            </w:rPr>
            <w:fldChar w:fldCharType="begin"/>
          </w:r>
          <w:r w:rsidRPr="00304F74">
            <w:rPr>
              <w:rFonts w:ascii="Verdana" w:hAnsi="Verdana"/>
              <w:sz w:val="14"/>
              <w:szCs w:val="14"/>
            </w:rPr>
            <w:instrText>NUMPAGES  \* Arabic  \* MERGEFORMAT</w:instrText>
          </w:r>
          <w:r w:rsidRPr="00304F74">
            <w:rPr>
              <w:rFonts w:ascii="Verdana" w:hAnsi="Verdana"/>
              <w:sz w:val="14"/>
              <w:szCs w:val="14"/>
            </w:rPr>
            <w:fldChar w:fldCharType="separate"/>
          </w:r>
          <w:r w:rsidR="009B4EE1">
            <w:rPr>
              <w:rFonts w:ascii="Verdana" w:hAnsi="Verdana"/>
              <w:noProof/>
              <w:sz w:val="14"/>
              <w:szCs w:val="14"/>
            </w:rPr>
            <w:t>20</w:t>
          </w:r>
          <w:r w:rsidRPr="00304F74">
            <w:rPr>
              <w:rFonts w:ascii="Verdana" w:hAnsi="Verdana"/>
              <w:sz w:val="14"/>
              <w:szCs w:val="14"/>
            </w:rPr>
            <w:fldChar w:fldCharType="end"/>
          </w:r>
        </w:p>
      </w:tc>
    </w:tr>
  </w:tbl>
  <w:p w14:paraId="15C46721" w14:textId="6A0B7D95" w:rsidR="00067484" w:rsidRDefault="00067484" w:rsidP="00A8300D">
    <w:pPr>
      <w:pStyle w:val="Piedepgina"/>
    </w:pPr>
  </w:p>
  <w:p w14:paraId="77963D70" w14:textId="1865EAA4" w:rsidR="00067484" w:rsidRPr="00680855" w:rsidRDefault="00067484" w:rsidP="00A8300D">
    <w:pPr>
      <w:pStyle w:val="Piedepgina"/>
    </w:pPr>
    <w:r w:rsidRPr="00680855">
      <w:tab/>
    </w:r>
    <w:r w:rsidRPr="00680855">
      <w:tab/>
    </w:r>
  </w:p>
  <w:p w14:paraId="59BFDAF6" w14:textId="18E741F0" w:rsidR="00067484" w:rsidRPr="00A8300D" w:rsidRDefault="00067484" w:rsidP="00A8300D">
    <w:pPr>
      <w:pStyle w:val="Piedepgina"/>
      <w:jc w:val="right"/>
      <w:rPr>
        <w:rFonts w:asciiTheme="minorHAnsi" w:hAnsiTheme="minorHAnsi" w:cstheme="minorHAnsi"/>
        <w:sz w:val="22"/>
        <w:szCs w:val="2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E6BC69" w14:textId="77777777" w:rsidR="00B65F0A" w:rsidRDefault="00B65F0A" w:rsidP="008B3774">
      <w:r>
        <w:separator/>
      </w:r>
    </w:p>
  </w:footnote>
  <w:footnote w:type="continuationSeparator" w:id="0">
    <w:p w14:paraId="56F87794" w14:textId="77777777" w:rsidR="00B65F0A" w:rsidRDefault="00B65F0A" w:rsidP="008B377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E638FC" w14:textId="77777777" w:rsidR="00067484" w:rsidRDefault="00067484">
    <w:pPr>
      <w:pStyle w:val="Encabezado"/>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55"/>
      <w:gridCol w:w="1212"/>
      <w:gridCol w:w="1212"/>
      <w:gridCol w:w="1212"/>
      <w:gridCol w:w="1212"/>
      <w:gridCol w:w="963"/>
      <w:gridCol w:w="1462"/>
    </w:tblGrid>
    <w:tr w:rsidR="002369D1" w:rsidRPr="002369D1" w14:paraId="78504847" w14:textId="77777777" w:rsidTr="00842FFB">
      <w:trPr>
        <w:trHeight w:val="300"/>
      </w:trPr>
      <w:tc>
        <w:tcPr>
          <w:tcW w:w="1555" w:type="dxa"/>
          <w:vMerge w:val="restart"/>
          <w:vAlign w:val="center"/>
        </w:tcPr>
        <w:p w14:paraId="1E5E09D0" w14:textId="77777777" w:rsidR="002369D1" w:rsidRPr="002369D1" w:rsidRDefault="002369D1" w:rsidP="002369D1">
          <w:pPr>
            <w:rPr>
              <w:rFonts w:ascii="Verdana" w:hAnsi="Verdana"/>
            </w:rPr>
          </w:pPr>
          <w:r w:rsidRPr="002369D1">
            <w:rPr>
              <w:rFonts w:ascii="Verdana" w:hAnsi="Verdana"/>
              <w:noProof/>
              <w:lang w:eastAsia="es-CO"/>
            </w:rPr>
            <w:drawing>
              <wp:anchor distT="0" distB="0" distL="114300" distR="114300" simplePos="0" relativeHeight="251659264" behindDoc="0" locked="0" layoutInCell="1" allowOverlap="1" wp14:anchorId="68D76E42" wp14:editId="2BADB790">
                <wp:simplePos x="0" y="0"/>
                <wp:positionH relativeFrom="column">
                  <wp:posOffset>-19685</wp:posOffset>
                </wp:positionH>
                <wp:positionV relativeFrom="paragraph">
                  <wp:posOffset>28575</wp:posOffset>
                </wp:positionV>
                <wp:extent cx="908050" cy="554990"/>
                <wp:effectExtent l="0" t="0" r="6350" b="0"/>
                <wp:wrapNone/>
                <wp:docPr id="14" name="Imagen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extLst>
                            <a:ext uri="{28A0092B-C50C-407E-A947-70E740481C1C}">
                              <a14:useLocalDpi xmlns:a14="http://schemas.microsoft.com/office/drawing/2010/main" val="0"/>
                            </a:ext>
                          </a:extLst>
                        </a:blip>
                        <a:stretch>
                          <a:fillRect/>
                        </a:stretch>
                      </pic:blipFill>
                      <pic:spPr>
                        <a:xfrm>
                          <a:off x="0" y="0"/>
                          <a:ext cx="908050" cy="554990"/>
                        </a:xfrm>
                        <a:prstGeom prst="rect">
                          <a:avLst/>
                        </a:prstGeom>
                      </pic:spPr>
                    </pic:pic>
                  </a:graphicData>
                </a:graphic>
                <wp14:sizeRelH relativeFrom="page">
                  <wp14:pctWidth>0</wp14:pctWidth>
                </wp14:sizeRelH>
                <wp14:sizeRelV relativeFrom="page">
                  <wp14:pctHeight>0</wp14:pctHeight>
                </wp14:sizeRelV>
              </wp:anchor>
            </w:drawing>
          </w:r>
        </w:p>
      </w:tc>
      <w:tc>
        <w:tcPr>
          <w:tcW w:w="7273" w:type="dxa"/>
          <w:gridSpan w:val="6"/>
          <w:shd w:val="clear" w:color="auto" w:fill="BFBFBF" w:themeFill="background1" w:themeFillShade="BF"/>
          <w:vAlign w:val="center"/>
        </w:tcPr>
        <w:p w14:paraId="18AB2251" w14:textId="77777777" w:rsidR="002369D1" w:rsidRPr="002369D1" w:rsidRDefault="002369D1" w:rsidP="002369D1">
          <w:pPr>
            <w:jc w:val="center"/>
            <w:rPr>
              <w:rFonts w:ascii="Verdana" w:hAnsi="Verdana"/>
            </w:rPr>
          </w:pPr>
          <w:r w:rsidRPr="002369D1">
            <w:rPr>
              <w:rFonts w:ascii="Verdana" w:eastAsia="Arial" w:hAnsi="Verdana" w:cs="Arial"/>
              <w:b/>
              <w:bCs/>
              <w:color w:val="000000" w:themeColor="text1"/>
              <w:sz w:val="18"/>
              <w:szCs w:val="18"/>
            </w:rPr>
            <w:t>Proceso</w:t>
          </w:r>
          <w:r w:rsidRPr="002369D1">
            <w:rPr>
              <w:rFonts w:ascii="Verdana" w:eastAsia="Arial" w:hAnsi="Verdana" w:cs="Arial"/>
              <w:color w:val="000000" w:themeColor="text1"/>
              <w:sz w:val="18"/>
              <w:szCs w:val="18"/>
            </w:rPr>
            <w:t xml:space="preserve"> </w:t>
          </w:r>
          <w:r w:rsidRPr="002369D1">
            <w:rPr>
              <w:rFonts w:ascii="Verdana" w:eastAsia="Arial" w:hAnsi="Verdana" w:cs="Arial"/>
              <w:b/>
              <w:color w:val="000000" w:themeColor="text1"/>
              <w:sz w:val="18"/>
              <w:szCs w:val="18"/>
            </w:rPr>
            <w:t>Fortalecimiento y Capacidades Humanas</w:t>
          </w:r>
        </w:p>
      </w:tc>
    </w:tr>
    <w:tr w:rsidR="002369D1" w:rsidRPr="002369D1" w14:paraId="7D5F271D" w14:textId="77777777" w:rsidTr="00842FFB">
      <w:trPr>
        <w:trHeight w:val="537"/>
      </w:trPr>
      <w:tc>
        <w:tcPr>
          <w:tcW w:w="1555" w:type="dxa"/>
          <w:vMerge/>
        </w:tcPr>
        <w:p w14:paraId="3AF1B73E" w14:textId="77777777" w:rsidR="002369D1" w:rsidRPr="002369D1" w:rsidRDefault="002369D1" w:rsidP="002369D1">
          <w:pPr>
            <w:rPr>
              <w:rFonts w:ascii="Verdana" w:hAnsi="Verdana"/>
            </w:rPr>
          </w:pPr>
        </w:p>
      </w:tc>
      <w:tc>
        <w:tcPr>
          <w:tcW w:w="7273" w:type="dxa"/>
          <w:gridSpan w:val="6"/>
          <w:shd w:val="clear" w:color="auto" w:fill="FFFFFF" w:themeFill="background1"/>
          <w:vAlign w:val="center"/>
        </w:tcPr>
        <w:p w14:paraId="143D32B5" w14:textId="4949A56C" w:rsidR="002369D1" w:rsidRPr="002369D1" w:rsidRDefault="002369D1" w:rsidP="002369D1">
          <w:pPr>
            <w:jc w:val="center"/>
            <w:rPr>
              <w:rFonts w:ascii="Verdana" w:hAnsi="Verdana"/>
              <w:b/>
              <w:bCs/>
            </w:rPr>
          </w:pPr>
          <w:r w:rsidRPr="002369D1">
            <w:rPr>
              <w:rFonts w:ascii="Verdana" w:hAnsi="Verdana"/>
              <w:b/>
              <w:bCs/>
            </w:rPr>
            <w:t>PLAN INSTITUCIONAL DE CAPACITACIÓN</w:t>
          </w:r>
        </w:p>
        <w:p w14:paraId="660F8B48" w14:textId="0ACF14C3" w:rsidR="002369D1" w:rsidRPr="002369D1" w:rsidRDefault="002369D1" w:rsidP="002369D1">
          <w:pPr>
            <w:jc w:val="center"/>
            <w:rPr>
              <w:rFonts w:ascii="Verdana" w:eastAsia="Arial" w:hAnsi="Verdana" w:cs="Arial"/>
              <w:b/>
              <w:bCs/>
              <w:color w:val="000000" w:themeColor="text1"/>
            </w:rPr>
          </w:pPr>
          <w:r w:rsidRPr="002369D1">
            <w:rPr>
              <w:rFonts w:ascii="Verdana" w:hAnsi="Verdana"/>
              <w:b/>
              <w:bCs/>
            </w:rPr>
            <w:t>MINCIT</w:t>
          </w:r>
        </w:p>
      </w:tc>
    </w:tr>
    <w:tr w:rsidR="002369D1" w:rsidRPr="002369D1" w14:paraId="4F180DD4" w14:textId="77777777" w:rsidTr="00842FFB">
      <w:trPr>
        <w:trHeight w:val="300"/>
      </w:trPr>
      <w:tc>
        <w:tcPr>
          <w:tcW w:w="1555" w:type="dxa"/>
          <w:vMerge/>
        </w:tcPr>
        <w:p w14:paraId="466C7B32" w14:textId="77777777" w:rsidR="002369D1" w:rsidRPr="002369D1" w:rsidRDefault="002369D1" w:rsidP="002369D1">
          <w:pPr>
            <w:rPr>
              <w:rFonts w:ascii="Verdana" w:hAnsi="Verdana"/>
            </w:rPr>
          </w:pPr>
        </w:p>
      </w:tc>
      <w:tc>
        <w:tcPr>
          <w:tcW w:w="1212" w:type="dxa"/>
          <w:shd w:val="clear" w:color="auto" w:fill="BFBFBF" w:themeFill="background1" w:themeFillShade="BF"/>
          <w:vAlign w:val="center"/>
        </w:tcPr>
        <w:p w14:paraId="4ABF0A26" w14:textId="77777777" w:rsidR="002369D1" w:rsidRPr="002369D1" w:rsidRDefault="002369D1" w:rsidP="002369D1">
          <w:pPr>
            <w:jc w:val="right"/>
            <w:rPr>
              <w:rFonts w:ascii="Verdana" w:eastAsia="Arial" w:hAnsi="Verdana" w:cs="Arial"/>
              <w:b/>
              <w:bCs/>
              <w:color w:val="000000" w:themeColor="text1"/>
              <w:sz w:val="16"/>
              <w:szCs w:val="16"/>
            </w:rPr>
          </w:pPr>
          <w:r w:rsidRPr="002369D1">
            <w:rPr>
              <w:rFonts w:ascii="Verdana" w:eastAsia="Arial" w:hAnsi="Verdana" w:cs="Arial"/>
              <w:b/>
              <w:bCs/>
              <w:color w:val="000000" w:themeColor="text1"/>
              <w:sz w:val="16"/>
              <w:szCs w:val="16"/>
            </w:rPr>
            <w:t>Código:</w:t>
          </w:r>
        </w:p>
      </w:tc>
      <w:tc>
        <w:tcPr>
          <w:tcW w:w="1212" w:type="dxa"/>
          <w:shd w:val="clear" w:color="auto" w:fill="FFFFFF" w:themeFill="background1"/>
          <w:vAlign w:val="center"/>
        </w:tcPr>
        <w:p w14:paraId="1DF53D9B" w14:textId="4BADE8D4" w:rsidR="002369D1" w:rsidRPr="002369D1" w:rsidRDefault="002369D1" w:rsidP="002369D1">
          <w:pPr>
            <w:rPr>
              <w:rFonts w:ascii="Verdana" w:eastAsia="Arial" w:hAnsi="Verdana" w:cs="Arial"/>
              <w:color w:val="000000" w:themeColor="text1"/>
              <w:sz w:val="16"/>
              <w:szCs w:val="16"/>
            </w:rPr>
          </w:pPr>
          <w:r w:rsidRPr="002369D1">
            <w:rPr>
              <w:rFonts w:ascii="Verdana" w:eastAsia="Arial" w:hAnsi="Verdana" w:cs="Arial"/>
              <w:color w:val="000000" w:themeColor="text1"/>
              <w:sz w:val="16"/>
              <w:szCs w:val="16"/>
            </w:rPr>
            <w:t>FC-DR-00</w:t>
          </w:r>
          <w:r w:rsidR="00B50660">
            <w:rPr>
              <w:rFonts w:ascii="Verdana" w:eastAsia="Arial" w:hAnsi="Verdana" w:cs="Arial"/>
              <w:color w:val="000000" w:themeColor="text1"/>
              <w:sz w:val="16"/>
              <w:szCs w:val="16"/>
            </w:rPr>
            <w:t>4</w:t>
          </w:r>
          <w:r w:rsidRPr="002369D1">
            <w:rPr>
              <w:rFonts w:ascii="Verdana" w:eastAsia="Arial" w:hAnsi="Verdana" w:cs="Arial"/>
              <w:color w:val="000000" w:themeColor="text1"/>
              <w:sz w:val="16"/>
              <w:szCs w:val="16"/>
            </w:rPr>
            <w:t xml:space="preserve"> </w:t>
          </w:r>
        </w:p>
      </w:tc>
      <w:tc>
        <w:tcPr>
          <w:tcW w:w="1212" w:type="dxa"/>
          <w:shd w:val="clear" w:color="auto" w:fill="BFBFBF" w:themeFill="background1" w:themeFillShade="BF"/>
          <w:vAlign w:val="center"/>
        </w:tcPr>
        <w:p w14:paraId="64492911" w14:textId="77777777" w:rsidR="002369D1" w:rsidRPr="002369D1" w:rsidRDefault="002369D1" w:rsidP="002369D1">
          <w:pPr>
            <w:jc w:val="right"/>
            <w:rPr>
              <w:rFonts w:ascii="Verdana" w:eastAsia="Arial" w:hAnsi="Verdana" w:cs="Arial"/>
              <w:color w:val="000000" w:themeColor="text1"/>
              <w:sz w:val="16"/>
              <w:szCs w:val="16"/>
            </w:rPr>
          </w:pPr>
          <w:r w:rsidRPr="002369D1">
            <w:rPr>
              <w:rFonts w:ascii="Verdana" w:eastAsia="Arial" w:hAnsi="Verdana" w:cs="Arial"/>
              <w:b/>
              <w:bCs/>
              <w:color w:val="000000" w:themeColor="text1"/>
              <w:sz w:val="16"/>
              <w:szCs w:val="16"/>
            </w:rPr>
            <w:t>Versión:</w:t>
          </w:r>
        </w:p>
      </w:tc>
      <w:tc>
        <w:tcPr>
          <w:tcW w:w="1212" w:type="dxa"/>
          <w:shd w:val="clear" w:color="auto" w:fill="FFFFFF" w:themeFill="background1"/>
          <w:vAlign w:val="center"/>
        </w:tcPr>
        <w:p w14:paraId="65B94F22" w14:textId="77777777" w:rsidR="002369D1" w:rsidRPr="002369D1" w:rsidRDefault="002369D1" w:rsidP="002369D1">
          <w:pPr>
            <w:rPr>
              <w:rFonts w:ascii="Verdana" w:eastAsia="Arial" w:hAnsi="Verdana" w:cs="Arial"/>
              <w:color w:val="000000" w:themeColor="text1"/>
              <w:sz w:val="16"/>
              <w:szCs w:val="16"/>
            </w:rPr>
          </w:pPr>
          <w:r w:rsidRPr="002369D1">
            <w:rPr>
              <w:rFonts w:ascii="Verdana" w:eastAsia="Arial" w:hAnsi="Verdana" w:cs="Arial"/>
              <w:color w:val="000000" w:themeColor="text1"/>
              <w:sz w:val="16"/>
              <w:szCs w:val="16"/>
            </w:rPr>
            <w:t>00</w:t>
          </w:r>
        </w:p>
      </w:tc>
      <w:tc>
        <w:tcPr>
          <w:tcW w:w="963" w:type="dxa"/>
          <w:shd w:val="clear" w:color="auto" w:fill="BFBFBF" w:themeFill="background1" w:themeFillShade="BF"/>
          <w:vAlign w:val="center"/>
        </w:tcPr>
        <w:p w14:paraId="111DC304" w14:textId="77777777" w:rsidR="002369D1" w:rsidRPr="002369D1" w:rsidRDefault="002369D1" w:rsidP="002369D1">
          <w:pPr>
            <w:jc w:val="right"/>
            <w:rPr>
              <w:rFonts w:ascii="Verdana" w:eastAsia="Arial" w:hAnsi="Verdana" w:cs="Arial"/>
              <w:color w:val="000000" w:themeColor="text1"/>
              <w:sz w:val="16"/>
              <w:szCs w:val="16"/>
            </w:rPr>
          </w:pPr>
          <w:r w:rsidRPr="002369D1">
            <w:rPr>
              <w:rFonts w:ascii="Verdana" w:eastAsia="Arial" w:hAnsi="Verdana" w:cs="Arial"/>
              <w:b/>
              <w:bCs/>
              <w:color w:val="000000" w:themeColor="text1"/>
              <w:sz w:val="16"/>
              <w:szCs w:val="16"/>
            </w:rPr>
            <w:t>Fecha:</w:t>
          </w:r>
        </w:p>
      </w:tc>
      <w:tc>
        <w:tcPr>
          <w:tcW w:w="1462" w:type="dxa"/>
          <w:shd w:val="clear" w:color="auto" w:fill="FFFFFF" w:themeFill="background1"/>
          <w:vAlign w:val="center"/>
        </w:tcPr>
        <w:p w14:paraId="3DCF2700" w14:textId="5FD16726" w:rsidR="002369D1" w:rsidRPr="00B50660" w:rsidRDefault="00097402" w:rsidP="002369D1">
          <w:pPr>
            <w:rPr>
              <w:rFonts w:ascii="Verdana" w:eastAsia="Arial" w:hAnsi="Verdana" w:cs="Arial"/>
              <w:color w:val="EE0000"/>
              <w:sz w:val="16"/>
              <w:szCs w:val="16"/>
            </w:rPr>
          </w:pPr>
          <w:r w:rsidRPr="00097402">
            <w:rPr>
              <w:rFonts w:ascii="Verdana" w:hAnsi="Verdana"/>
              <w:sz w:val="16"/>
              <w:szCs w:val="16"/>
            </w:rPr>
            <w:t>12</w:t>
          </w:r>
          <w:r w:rsidR="002369D1" w:rsidRPr="00097402">
            <w:rPr>
              <w:rFonts w:ascii="Verdana" w:hAnsi="Verdana"/>
              <w:sz w:val="16"/>
              <w:szCs w:val="16"/>
            </w:rPr>
            <w:t>/0</w:t>
          </w:r>
          <w:r w:rsidRPr="00097402">
            <w:rPr>
              <w:rFonts w:ascii="Verdana" w:hAnsi="Verdana"/>
              <w:sz w:val="16"/>
              <w:szCs w:val="16"/>
            </w:rPr>
            <w:t>6</w:t>
          </w:r>
          <w:r w:rsidR="002369D1" w:rsidRPr="00097402">
            <w:rPr>
              <w:rFonts w:ascii="Verdana" w:hAnsi="Verdana"/>
              <w:sz w:val="16"/>
              <w:szCs w:val="16"/>
            </w:rPr>
            <w:t>/202</w:t>
          </w:r>
          <w:r w:rsidRPr="00097402">
            <w:rPr>
              <w:rFonts w:ascii="Verdana" w:hAnsi="Verdana"/>
              <w:sz w:val="16"/>
              <w:szCs w:val="16"/>
            </w:rPr>
            <w:t>6</w:t>
          </w:r>
        </w:p>
      </w:tc>
    </w:tr>
  </w:tbl>
  <w:p w14:paraId="0EFC0F5E" w14:textId="77777777" w:rsidR="002369D1" w:rsidRDefault="002369D1">
    <w:pPr>
      <w:pStyle w:val="Encabezad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F4648B"/>
    <w:multiLevelType w:val="hybridMultilevel"/>
    <w:tmpl w:val="06FC4C1C"/>
    <w:lvl w:ilvl="0" w:tplc="3EF22BF6">
      <w:start w:val="1"/>
      <w:numFmt w:val="bullet"/>
      <w:lvlText w:val=""/>
      <w:lvlJc w:val="left"/>
      <w:pPr>
        <w:tabs>
          <w:tab w:val="num" w:pos="720"/>
        </w:tabs>
        <w:ind w:left="720" w:hanging="360"/>
      </w:pPr>
      <w:rPr>
        <w:rFonts w:ascii="Wingdings" w:hAnsi="Wingdings" w:hint="default"/>
      </w:rPr>
    </w:lvl>
    <w:lvl w:ilvl="1" w:tplc="DAB27372" w:tentative="1">
      <w:start w:val="1"/>
      <w:numFmt w:val="bullet"/>
      <w:lvlText w:val=""/>
      <w:lvlJc w:val="left"/>
      <w:pPr>
        <w:tabs>
          <w:tab w:val="num" w:pos="1440"/>
        </w:tabs>
        <w:ind w:left="1440" w:hanging="360"/>
      </w:pPr>
      <w:rPr>
        <w:rFonts w:ascii="Wingdings" w:hAnsi="Wingdings" w:hint="default"/>
      </w:rPr>
    </w:lvl>
    <w:lvl w:ilvl="2" w:tplc="6F3015EC" w:tentative="1">
      <w:start w:val="1"/>
      <w:numFmt w:val="bullet"/>
      <w:lvlText w:val=""/>
      <w:lvlJc w:val="left"/>
      <w:pPr>
        <w:tabs>
          <w:tab w:val="num" w:pos="2160"/>
        </w:tabs>
        <w:ind w:left="2160" w:hanging="360"/>
      </w:pPr>
      <w:rPr>
        <w:rFonts w:ascii="Wingdings" w:hAnsi="Wingdings" w:hint="default"/>
      </w:rPr>
    </w:lvl>
    <w:lvl w:ilvl="3" w:tplc="4BE64CB0" w:tentative="1">
      <w:start w:val="1"/>
      <w:numFmt w:val="bullet"/>
      <w:lvlText w:val=""/>
      <w:lvlJc w:val="left"/>
      <w:pPr>
        <w:tabs>
          <w:tab w:val="num" w:pos="2880"/>
        </w:tabs>
        <w:ind w:left="2880" w:hanging="360"/>
      </w:pPr>
      <w:rPr>
        <w:rFonts w:ascii="Wingdings" w:hAnsi="Wingdings" w:hint="default"/>
      </w:rPr>
    </w:lvl>
    <w:lvl w:ilvl="4" w:tplc="5D560ECC" w:tentative="1">
      <w:start w:val="1"/>
      <w:numFmt w:val="bullet"/>
      <w:lvlText w:val=""/>
      <w:lvlJc w:val="left"/>
      <w:pPr>
        <w:tabs>
          <w:tab w:val="num" w:pos="3600"/>
        </w:tabs>
        <w:ind w:left="3600" w:hanging="360"/>
      </w:pPr>
      <w:rPr>
        <w:rFonts w:ascii="Wingdings" w:hAnsi="Wingdings" w:hint="default"/>
      </w:rPr>
    </w:lvl>
    <w:lvl w:ilvl="5" w:tplc="E97828E0" w:tentative="1">
      <w:start w:val="1"/>
      <w:numFmt w:val="bullet"/>
      <w:lvlText w:val=""/>
      <w:lvlJc w:val="left"/>
      <w:pPr>
        <w:tabs>
          <w:tab w:val="num" w:pos="4320"/>
        </w:tabs>
        <w:ind w:left="4320" w:hanging="360"/>
      </w:pPr>
      <w:rPr>
        <w:rFonts w:ascii="Wingdings" w:hAnsi="Wingdings" w:hint="default"/>
      </w:rPr>
    </w:lvl>
    <w:lvl w:ilvl="6" w:tplc="6AB4E1DE" w:tentative="1">
      <w:start w:val="1"/>
      <w:numFmt w:val="bullet"/>
      <w:lvlText w:val=""/>
      <w:lvlJc w:val="left"/>
      <w:pPr>
        <w:tabs>
          <w:tab w:val="num" w:pos="5040"/>
        </w:tabs>
        <w:ind w:left="5040" w:hanging="360"/>
      </w:pPr>
      <w:rPr>
        <w:rFonts w:ascii="Wingdings" w:hAnsi="Wingdings" w:hint="default"/>
      </w:rPr>
    </w:lvl>
    <w:lvl w:ilvl="7" w:tplc="7F2ADF4C" w:tentative="1">
      <w:start w:val="1"/>
      <w:numFmt w:val="bullet"/>
      <w:lvlText w:val=""/>
      <w:lvlJc w:val="left"/>
      <w:pPr>
        <w:tabs>
          <w:tab w:val="num" w:pos="5760"/>
        </w:tabs>
        <w:ind w:left="5760" w:hanging="360"/>
      </w:pPr>
      <w:rPr>
        <w:rFonts w:ascii="Wingdings" w:hAnsi="Wingdings" w:hint="default"/>
      </w:rPr>
    </w:lvl>
    <w:lvl w:ilvl="8" w:tplc="F9D871D4"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A9479BC"/>
    <w:multiLevelType w:val="hybridMultilevel"/>
    <w:tmpl w:val="34BC812A"/>
    <w:lvl w:ilvl="0" w:tplc="240A0001">
      <w:start w:val="1"/>
      <w:numFmt w:val="bullet"/>
      <w:lvlText w:val=""/>
      <w:lvlJc w:val="left"/>
      <w:pPr>
        <w:ind w:left="776" w:hanging="360"/>
      </w:pPr>
      <w:rPr>
        <w:rFonts w:ascii="Symbol" w:hAnsi="Symbol" w:hint="default"/>
      </w:rPr>
    </w:lvl>
    <w:lvl w:ilvl="1" w:tplc="240A0003" w:tentative="1">
      <w:start w:val="1"/>
      <w:numFmt w:val="bullet"/>
      <w:lvlText w:val="o"/>
      <w:lvlJc w:val="left"/>
      <w:pPr>
        <w:ind w:left="1496" w:hanging="360"/>
      </w:pPr>
      <w:rPr>
        <w:rFonts w:ascii="Courier New" w:hAnsi="Courier New" w:cs="Courier New" w:hint="default"/>
      </w:rPr>
    </w:lvl>
    <w:lvl w:ilvl="2" w:tplc="240A0005" w:tentative="1">
      <w:start w:val="1"/>
      <w:numFmt w:val="bullet"/>
      <w:lvlText w:val=""/>
      <w:lvlJc w:val="left"/>
      <w:pPr>
        <w:ind w:left="2216" w:hanging="360"/>
      </w:pPr>
      <w:rPr>
        <w:rFonts w:ascii="Wingdings" w:hAnsi="Wingdings" w:hint="default"/>
      </w:rPr>
    </w:lvl>
    <w:lvl w:ilvl="3" w:tplc="240A0001" w:tentative="1">
      <w:start w:val="1"/>
      <w:numFmt w:val="bullet"/>
      <w:lvlText w:val=""/>
      <w:lvlJc w:val="left"/>
      <w:pPr>
        <w:ind w:left="2936" w:hanging="360"/>
      </w:pPr>
      <w:rPr>
        <w:rFonts w:ascii="Symbol" w:hAnsi="Symbol" w:hint="default"/>
      </w:rPr>
    </w:lvl>
    <w:lvl w:ilvl="4" w:tplc="240A0003" w:tentative="1">
      <w:start w:val="1"/>
      <w:numFmt w:val="bullet"/>
      <w:lvlText w:val="o"/>
      <w:lvlJc w:val="left"/>
      <w:pPr>
        <w:ind w:left="3656" w:hanging="360"/>
      </w:pPr>
      <w:rPr>
        <w:rFonts w:ascii="Courier New" w:hAnsi="Courier New" w:cs="Courier New" w:hint="default"/>
      </w:rPr>
    </w:lvl>
    <w:lvl w:ilvl="5" w:tplc="240A0005" w:tentative="1">
      <w:start w:val="1"/>
      <w:numFmt w:val="bullet"/>
      <w:lvlText w:val=""/>
      <w:lvlJc w:val="left"/>
      <w:pPr>
        <w:ind w:left="4376" w:hanging="360"/>
      </w:pPr>
      <w:rPr>
        <w:rFonts w:ascii="Wingdings" w:hAnsi="Wingdings" w:hint="default"/>
      </w:rPr>
    </w:lvl>
    <w:lvl w:ilvl="6" w:tplc="240A0001" w:tentative="1">
      <w:start w:val="1"/>
      <w:numFmt w:val="bullet"/>
      <w:lvlText w:val=""/>
      <w:lvlJc w:val="left"/>
      <w:pPr>
        <w:ind w:left="5096" w:hanging="360"/>
      </w:pPr>
      <w:rPr>
        <w:rFonts w:ascii="Symbol" w:hAnsi="Symbol" w:hint="default"/>
      </w:rPr>
    </w:lvl>
    <w:lvl w:ilvl="7" w:tplc="240A0003" w:tentative="1">
      <w:start w:val="1"/>
      <w:numFmt w:val="bullet"/>
      <w:lvlText w:val="o"/>
      <w:lvlJc w:val="left"/>
      <w:pPr>
        <w:ind w:left="5816" w:hanging="360"/>
      </w:pPr>
      <w:rPr>
        <w:rFonts w:ascii="Courier New" w:hAnsi="Courier New" w:cs="Courier New" w:hint="default"/>
      </w:rPr>
    </w:lvl>
    <w:lvl w:ilvl="8" w:tplc="240A0005" w:tentative="1">
      <w:start w:val="1"/>
      <w:numFmt w:val="bullet"/>
      <w:lvlText w:val=""/>
      <w:lvlJc w:val="left"/>
      <w:pPr>
        <w:ind w:left="6536" w:hanging="360"/>
      </w:pPr>
      <w:rPr>
        <w:rFonts w:ascii="Wingdings" w:hAnsi="Wingdings" w:hint="default"/>
      </w:rPr>
    </w:lvl>
  </w:abstractNum>
  <w:abstractNum w:abstractNumId="2" w15:restartNumberingAfterBreak="0">
    <w:nsid w:val="13554B76"/>
    <w:multiLevelType w:val="hybridMultilevel"/>
    <w:tmpl w:val="4F9EF868"/>
    <w:lvl w:ilvl="0" w:tplc="FC922B1A">
      <w:numFmt w:val="bullet"/>
      <w:lvlText w:val="•"/>
      <w:lvlJc w:val="left"/>
      <w:pPr>
        <w:ind w:left="1119" w:hanging="360"/>
      </w:pPr>
      <w:rPr>
        <w:rFonts w:ascii="Candara" w:eastAsia="Candara" w:hAnsi="Candara" w:cs="Candara" w:hint="default"/>
        <w:w w:val="100"/>
        <w:sz w:val="24"/>
        <w:szCs w:val="24"/>
        <w:lang w:val="es-ES" w:eastAsia="en-US" w:bidi="ar-SA"/>
      </w:rPr>
    </w:lvl>
    <w:lvl w:ilvl="1" w:tplc="FFFFFFFF" w:tentative="1">
      <w:start w:val="1"/>
      <w:numFmt w:val="bullet"/>
      <w:lvlText w:val="o"/>
      <w:lvlJc w:val="left"/>
      <w:pPr>
        <w:ind w:left="1839" w:hanging="360"/>
      </w:pPr>
      <w:rPr>
        <w:rFonts w:ascii="Courier New" w:hAnsi="Courier New" w:cs="Courier New" w:hint="default"/>
      </w:rPr>
    </w:lvl>
    <w:lvl w:ilvl="2" w:tplc="FFFFFFFF" w:tentative="1">
      <w:start w:val="1"/>
      <w:numFmt w:val="bullet"/>
      <w:lvlText w:val=""/>
      <w:lvlJc w:val="left"/>
      <w:pPr>
        <w:ind w:left="2559" w:hanging="360"/>
      </w:pPr>
      <w:rPr>
        <w:rFonts w:ascii="Wingdings" w:hAnsi="Wingdings" w:hint="default"/>
      </w:rPr>
    </w:lvl>
    <w:lvl w:ilvl="3" w:tplc="FFFFFFFF" w:tentative="1">
      <w:start w:val="1"/>
      <w:numFmt w:val="bullet"/>
      <w:lvlText w:val=""/>
      <w:lvlJc w:val="left"/>
      <w:pPr>
        <w:ind w:left="3279" w:hanging="360"/>
      </w:pPr>
      <w:rPr>
        <w:rFonts w:ascii="Symbol" w:hAnsi="Symbol" w:hint="default"/>
      </w:rPr>
    </w:lvl>
    <w:lvl w:ilvl="4" w:tplc="FFFFFFFF" w:tentative="1">
      <w:start w:val="1"/>
      <w:numFmt w:val="bullet"/>
      <w:lvlText w:val="o"/>
      <w:lvlJc w:val="left"/>
      <w:pPr>
        <w:ind w:left="3999" w:hanging="360"/>
      </w:pPr>
      <w:rPr>
        <w:rFonts w:ascii="Courier New" w:hAnsi="Courier New" w:cs="Courier New" w:hint="default"/>
      </w:rPr>
    </w:lvl>
    <w:lvl w:ilvl="5" w:tplc="FFFFFFFF" w:tentative="1">
      <w:start w:val="1"/>
      <w:numFmt w:val="bullet"/>
      <w:lvlText w:val=""/>
      <w:lvlJc w:val="left"/>
      <w:pPr>
        <w:ind w:left="4719" w:hanging="360"/>
      </w:pPr>
      <w:rPr>
        <w:rFonts w:ascii="Wingdings" w:hAnsi="Wingdings" w:hint="default"/>
      </w:rPr>
    </w:lvl>
    <w:lvl w:ilvl="6" w:tplc="FFFFFFFF" w:tentative="1">
      <w:start w:val="1"/>
      <w:numFmt w:val="bullet"/>
      <w:lvlText w:val=""/>
      <w:lvlJc w:val="left"/>
      <w:pPr>
        <w:ind w:left="5439" w:hanging="360"/>
      </w:pPr>
      <w:rPr>
        <w:rFonts w:ascii="Symbol" w:hAnsi="Symbol" w:hint="default"/>
      </w:rPr>
    </w:lvl>
    <w:lvl w:ilvl="7" w:tplc="FFFFFFFF" w:tentative="1">
      <w:start w:val="1"/>
      <w:numFmt w:val="bullet"/>
      <w:lvlText w:val="o"/>
      <w:lvlJc w:val="left"/>
      <w:pPr>
        <w:ind w:left="6159" w:hanging="360"/>
      </w:pPr>
      <w:rPr>
        <w:rFonts w:ascii="Courier New" w:hAnsi="Courier New" w:cs="Courier New" w:hint="default"/>
      </w:rPr>
    </w:lvl>
    <w:lvl w:ilvl="8" w:tplc="FFFFFFFF" w:tentative="1">
      <w:start w:val="1"/>
      <w:numFmt w:val="bullet"/>
      <w:lvlText w:val=""/>
      <w:lvlJc w:val="left"/>
      <w:pPr>
        <w:ind w:left="6879" w:hanging="360"/>
      </w:pPr>
      <w:rPr>
        <w:rFonts w:ascii="Wingdings" w:hAnsi="Wingdings" w:hint="default"/>
      </w:rPr>
    </w:lvl>
  </w:abstractNum>
  <w:abstractNum w:abstractNumId="3" w15:restartNumberingAfterBreak="0">
    <w:nsid w:val="3EB90B6E"/>
    <w:multiLevelType w:val="hybridMultilevel"/>
    <w:tmpl w:val="3F40FB3E"/>
    <w:lvl w:ilvl="0" w:tplc="FC9CB1D6">
      <w:start w:val="1"/>
      <w:numFmt w:val="bullet"/>
      <w:lvlText w:val=""/>
      <w:lvlJc w:val="left"/>
      <w:pPr>
        <w:tabs>
          <w:tab w:val="num" w:pos="720"/>
        </w:tabs>
        <w:ind w:left="720" w:hanging="360"/>
      </w:pPr>
      <w:rPr>
        <w:rFonts w:ascii="Wingdings" w:hAnsi="Wingdings" w:hint="default"/>
      </w:rPr>
    </w:lvl>
    <w:lvl w:ilvl="1" w:tplc="DCB82D64" w:tentative="1">
      <w:start w:val="1"/>
      <w:numFmt w:val="bullet"/>
      <w:lvlText w:val=""/>
      <w:lvlJc w:val="left"/>
      <w:pPr>
        <w:tabs>
          <w:tab w:val="num" w:pos="1440"/>
        </w:tabs>
        <w:ind w:left="1440" w:hanging="360"/>
      </w:pPr>
      <w:rPr>
        <w:rFonts w:ascii="Wingdings" w:hAnsi="Wingdings" w:hint="default"/>
      </w:rPr>
    </w:lvl>
    <w:lvl w:ilvl="2" w:tplc="9E56B0B0" w:tentative="1">
      <w:start w:val="1"/>
      <w:numFmt w:val="bullet"/>
      <w:lvlText w:val=""/>
      <w:lvlJc w:val="left"/>
      <w:pPr>
        <w:tabs>
          <w:tab w:val="num" w:pos="2160"/>
        </w:tabs>
        <w:ind w:left="2160" w:hanging="360"/>
      </w:pPr>
      <w:rPr>
        <w:rFonts w:ascii="Wingdings" w:hAnsi="Wingdings" w:hint="default"/>
      </w:rPr>
    </w:lvl>
    <w:lvl w:ilvl="3" w:tplc="0056210A" w:tentative="1">
      <w:start w:val="1"/>
      <w:numFmt w:val="bullet"/>
      <w:lvlText w:val=""/>
      <w:lvlJc w:val="left"/>
      <w:pPr>
        <w:tabs>
          <w:tab w:val="num" w:pos="2880"/>
        </w:tabs>
        <w:ind w:left="2880" w:hanging="360"/>
      </w:pPr>
      <w:rPr>
        <w:rFonts w:ascii="Wingdings" w:hAnsi="Wingdings" w:hint="default"/>
      </w:rPr>
    </w:lvl>
    <w:lvl w:ilvl="4" w:tplc="D5F22EAA" w:tentative="1">
      <w:start w:val="1"/>
      <w:numFmt w:val="bullet"/>
      <w:lvlText w:val=""/>
      <w:lvlJc w:val="left"/>
      <w:pPr>
        <w:tabs>
          <w:tab w:val="num" w:pos="3600"/>
        </w:tabs>
        <w:ind w:left="3600" w:hanging="360"/>
      </w:pPr>
      <w:rPr>
        <w:rFonts w:ascii="Wingdings" w:hAnsi="Wingdings" w:hint="default"/>
      </w:rPr>
    </w:lvl>
    <w:lvl w:ilvl="5" w:tplc="7738409E" w:tentative="1">
      <w:start w:val="1"/>
      <w:numFmt w:val="bullet"/>
      <w:lvlText w:val=""/>
      <w:lvlJc w:val="left"/>
      <w:pPr>
        <w:tabs>
          <w:tab w:val="num" w:pos="4320"/>
        </w:tabs>
        <w:ind w:left="4320" w:hanging="360"/>
      </w:pPr>
      <w:rPr>
        <w:rFonts w:ascii="Wingdings" w:hAnsi="Wingdings" w:hint="default"/>
      </w:rPr>
    </w:lvl>
    <w:lvl w:ilvl="6" w:tplc="734E0C7A" w:tentative="1">
      <w:start w:val="1"/>
      <w:numFmt w:val="bullet"/>
      <w:lvlText w:val=""/>
      <w:lvlJc w:val="left"/>
      <w:pPr>
        <w:tabs>
          <w:tab w:val="num" w:pos="5040"/>
        </w:tabs>
        <w:ind w:left="5040" w:hanging="360"/>
      </w:pPr>
      <w:rPr>
        <w:rFonts w:ascii="Wingdings" w:hAnsi="Wingdings" w:hint="default"/>
      </w:rPr>
    </w:lvl>
    <w:lvl w:ilvl="7" w:tplc="E8708EDC" w:tentative="1">
      <w:start w:val="1"/>
      <w:numFmt w:val="bullet"/>
      <w:lvlText w:val=""/>
      <w:lvlJc w:val="left"/>
      <w:pPr>
        <w:tabs>
          <w:tab w:val="num" w:pos="5760"/>
        </w:tabs>
        <w:ind w:left="5760" w:hanging="360"/>
      </w:pPr>
      <w:rPr>
        <w:rFonts w:ascii="Wingdings" w:hAnsi="Wingdings" w:hint="default"/>
      </w:rPr>
    </w:lvl>
    <w:lvl w:ilvl="8" w:tplc="150838C0"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63CC5053"/>
    <w:multiLevelType w:val="hybridMultilevel"/>
    <w:tmpl w:val="69DA47B2"/>
    <w:lvl w:ilvl="0" w:tplc="240A0005">
      <w:start w:val="1"/>
      <w:numFmt w:val="bullet"/>
      <w:lvlText w:val=""/>
      <w:lvlJc w:val="left"/>
      <w:pPr>
        <w:ind w:left="720" w:hanging="360"/>
      </w:pPr>
      <w:rPr>
        <w:rFonts w:ascii="Wingdings" w:hAnsi="Wingdings" w:hint="default"/>
      </w:rPr>
    </w:lvl>
    <w:lvl w:ilvl="1" w:tplc="240A0003" w:tentative="1">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abstractNum w:abstractNumId="5" w15:restartNumberingAfterBreak="0">
    <w:nsid w:val="7B523F47"/>
    <w:multiLevelType w:val="hybridMultilevel"/>
    <w:tmpl w:val="F45868CA"/>
    <w:lvl w:ilvl="0" w:tplc="240A000F">
      <w:start w:val="1"/>
      <w:numFmt w:val="decimal"/>
      <w:lvlText w:val="%1."/>
      <w:lvlJc w:val="left"/>
      <w:pPr>
        <w:ind w:left="36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num w:numId="1" w16cid:durableId="1283800707">
    <w:abstractNumId w:val="1"/>
  </w:num>
  <w:num w:numId="2" w16cid:durableId="23023695">
    <w:abstractNumId w:val="4"/>
  </w:num>
  <w:num w:numId="3" w16cid:durableId="1934315374">
    <w:abstractNumId w:val="0"/>
  </w:num>
  <w:num w:numId="4" w16cid:durableId="741488578">
    <w:abstractNumId w:val="3"/>
  </w:num>
  <w:num w:numId="5" w16cid:durableId="1014502953">
    <w:abstractNumId w:val="2"/>
  </w:num>
  <w:num w:numId="6" w16cid:durableId="1777368166">
    <w:abstractNumId w:val="5"/>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pt-BR" w:vendorID="64" w:dllVersion="6" w:nlCheck="1" w:checkStyle="0"/>
  <w:activeWritingStyle w:appName="MSWord" w:lang="es-CO" w:vendorID="64" w:dllVersion="6" w:nlCheck="1" w:checkStyle="1"/>
  <w:activeWritingStyle w:appName="MSWord" w:lang="es-ES" w:vendorID="64" w:dllVersion="6" w:nlCheck="1" w:checkStyle="1"/>
  <w:activeWritingStyle w:appName="MSWord" w:lang="en-US" w:vendorID="64" w:dllVersion="6" w:nlCheck="1" w:checkStyle="1"/>
  <w:activeWritingStyle w:appName="MSWord" w:lang="es-ES" w:vendorID="64" w:dllVersion="0" w:nlCheck="1" w:checkStyle="0"/>
  <w:activeWritingStyle w:appName="MSWord" w:lang="es-CO" w:vendorID="64" w:dllVersion="0" w:nlCheck="1" w:checkStyle="0"/>
  <w:activeWritingStyle w:appName="MSWord" w:lang="en-US" w:vendorID="64" w:dllVersion="0" w:nlCheck="1" w:checkStyle="0"/>
  <w:activeWritingStyle w:appName="MSWord" w:lang="pt-BR" w:vendorID="64" w:dllVersion="0" w:nlCheck="1" w:checkStyle="0"/>
  <w:activeWritingStyle w:appName="MSWord" w:lang="es-CO" w:vendorID="64" w:dllVersion="4096" w:nlCheck="1" w:checkStyle="0"/>
  <w:activeWritingStyle w:appName="MSWord" w:lang="en-US" w:vendorID="64" w:dllVersion="4096" w:nlCheck="1" w:checkStyle="0"/>
  <w:activeWritingStyle w:appName="MSWord" w:lang="es-ES" w:vendorID="64" w:dllVersion="4096" w:nlCheck="1" w:checkStyle="0"/>
  <w:activeWritingStyle w:appName="MSWord" w:lang="pt-BR" w:vendorID="64" w:dllVersion="4096" w:nlCheck="1" w:checkStyle="0"/>
  <w:activeWritingStyle w:appName="MSWord" w:lang="es-MX" w:vendorID="64" w:dllVersion="4096" w:nlCheck="1" w:checkStyle="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0171C"/>
    <w:rsid w:val="00002C6C"/>
    <w:rsid w:val="0000579B"/>
    <w:rsid w:val="0000634B"/>
    <w:rsid w:val="0000717C"/>
    <w:rsid w:val="000105EA"/>
    <w:rsid w:val="000125CE"/>
    <w:rsid w:val="00013735"/>
    <w:rsid w:val="00015B80"/>
    <w:rsid w:val="00015DB1"/>
    <w:rsid w:val="00025426"/>
    <w:rsid w:val="0002687B"/>
    <w:rsid w:val="00031FBE"/>
    <w:rsid w:val="00032F85"/>
    <w:rsid w:val="00033647"/>
    <w:rsid w:val="00044D4E"/>
    <w:rsid w:val="000453A5"/>
    <w:rsid w:val="000520B0"/>
    <w:rsid w:val="000563F1"/>
    <w:rsid w:val="00057C6E"/>
    <w:rsid w:val="000626AE"/>
    <w:rsid w:val="000648B7"/>
    <w:rsid w:val="000652EC"/>
    <w:rsid w:val="000667BC"/>
    <w:rsid w:val="00067484"/>
    <w:rsid w:val="000674A3"/>
    <w:rsid w:val="00071583"/>
    <w:rsid w:val="0007383C"/>
    <w:rsid w:val="0008645D"/>
    <w:rsid w:val="000870A1"/>
    <w:rsid w:val="00097402"/>
    <w:rsid w:val="000A043E"/>
    <w:rsid w:val="000A0DB1"/>
    <w:rsid w:val="000A1F24"/>
    <w:rsid w:val="000A65C3"/>
    <w:rsid w:val="000B29DD"/>
    <w:rsid w:val="000B2EF8"/>
    <w:rsid w:val="000B760E"/>
    <w:rsid w:val="000C1EA8"/>
    <w:rsid w:val="000C227D"/>
    <w:rsid w:val="000C393A"/>
    <w:rsid w:val="000C5F2B"/>
    <w:rsid w:val="000C7B91"/>
    <w:rsid w:val="000D2D3C"/>
    <w:rsid w:val="000D610D"/>
    <w:rsid w:val="000E0527"/>
    <w:rsid w:val="000E40A2"/>
    <w:rsid w:val="000E5961"/>
    <w:rsid w:val="000E641F"/>
    <w:rsid w:val="000E7664"/>
    <w:rsid w:val="000F552D"/>
    <w:rsid w:val="000F7ABB"/>
    <w:rsid w:val="00104FB1"/>
    <w:rsid w:val="00107C9F"/>
    <w:rsid w:val="001143D1"/>
    <w:rsid w:val="001220FA"/>
    <w:rsid w:val="00127D38"/>
    <w:rsid w:val="00134F6B"/>
    <w:rsid w:val="00135E14"/>
    <w:rsid w:val="00135F62"/>
    <w:rsid w:val="00141D84"/>
    <w:rsid w:val="001438B4"/>
    <w:rsid w:val="00151876"/>
    <w:rsid w:val="00153823"/>
    <w:rsid w:val="00153D68"/>
    <w:rsid w:val="001557A0"/>
    <w:rsid w:val="00165ED5"/>
    <w:rsid w:val="001669AD"/>
    <w:rsid w:val="001701A9"/>
    <w:rsid w:val="00171F36"/>
    <w:rsid w:val="00180159"/>
    <w:rsid w:val="001813EF"/>
    <w:rsid w:val="00182AE5"/>
    <w:rsid w:val="00183C81"/>
    <w:rsid w:val="0018657A"/>
    <w:rsid w:val="0018681B"/>
    <w:rsid w:val="00191E65"/>
    <w:rsid w:val="00192500"/>
    <w:rsid w:val="0019637A"/>
    <w:rsid w:val="00196592"/>
    <w:rsid w:val="00196D2C"/>
    <w:rsid w:val="001A058B"/>
    <w:rsid w:val="001A27C4"/>
    <w:rsid w:val="001A2FF4"/>
    <w:rsid w:val="001A5F26"/>
    <w:rsid w:val="001A7B8D"/>
    <w:rsid w:val="001B35EE"/>
    <w:rsid w:val="001B7869"/>
    <w:rsid w:val="001C347C"/>
    <w:rsid w:val="001C39DA"/>
    <w:rsid w:val="001C4AE9"/>
    <w:rsid w:val="001D137E"/>
    <w:rsid w:val="001D24EA"/>
    <w:rsid w:val="001D45A3"/>
    <w:rsid w:val="001E0E3C"/>
    <w:rsid w:val="001E3D61"/>
    <w:rsid w:val="001F0F25"/>
    <w:rsid w:val="001F149B"/>
    <w:rsid w:val="001F6174"/>
    <w:rsid w:val="0020090E"/>
    <w:rsid w:val="00204C66"/>
    <w:rsid w:val="00207274"/>
    <w:rsid w:val="0022216A"/>
    <w:rsid w:val="002230DE"/>
    <w:rsid w:val="00233738"/>
    <w:rsid w:val="00236490"/>
    <w:rsid w:val="002369D1"/>
    <w:rsid w:val="002404D4"/>
    <w:rsid w:val="00245BC5"/>
    <w:rsid w:val="00254251"/>
    <w:rsid w:val="002565A9"/>
    <w:rsid w:val="00261199"/>
    <w:rsid w:val="00263B66"/>
    <w:rsid w:val="00265AE1"/>
    <w:rsid w:val="002764F8"/>
    <w:rsid w:val="002773AE"/>
    <w:rsid w:val="00282BBA"/>
    <w:rsid w:val="002A42E2"/>
    <w:rsid w:val="002A4C0D"/>
    <w:rsid w:val="002A6DC6"/>
    <w:rsid w:val="002B0372"/>
    <w:rsid w:val="002B03CE"/>
    <w:rsid w:val="002B2C83"/>
    <w:rsid w:val="002B2E58"/>
    <w:rsid w:val="002B3F66"/>
    <w:rsid w:val="002B560F"/>
    <w:rsid w:val="002B5F15"/>
    <w:rsid w:val="002B795A"/>
    <w:rsid w:val="002C2C98"/>
    <w:rsid w:val="002D4337"/>
    <w:rsid w:val="002D6C64"/>
    <w:rsid w:val="002E39EA"/>
    <w:rsid w:val="002E6BA6"/>
    <w:rsid w:val="002F26E3"/>
    <w:rsid w:val="002F4963"/>
    <w:rsid w:val="002F6878"/>
    <w:rsid w:val="002F7694"/>
    <w:rsid w:val="002F7AA2"/>
    <w:rsid w:val="003001B2"/>
    <w:rsid w:val="00304F74"/>
    <w:rsid w:val="003053A5"/>
    <w:rsid w:val="003055EF"/>
    <w:rsid w:val="0030745E"/>
    <w:rsid w:val="00312B32"/>
    <w:rsid w:val="0032035E"/>
    <w:rsid w:val="003222C9"/>
    <w:rsid w:val="00327F17"/>
    <w:rsid w:val="0033093F"/>
    <w:rsid w:val="00332FAB"/>
    <w:rsid w:val="0033438E"/>
    <w:rsid w:val="00341F3D"/>
    <w:rsid w:val="00344A77"/>
    <w:rsid w:val="0035688B"/>
    <w:rsid w:val="00361E6D"/>
    <w:rsid w:val="0036374B"/>
    <w:rsid w:val="00363A53"/>
    <w:rsid w:val="003648D8"/>
    <w:rsid w:val="00366C3F"/>
    <w:rsid w:val="003677F4"/>
    <w:rsid w:val="003678A1"/>
    <w:rsid w:val="00375DC5"/>
    <w:rsid w:val="003845C2"/>
    <w:rsid w:val="0039581F"/>
    <w:rsid w:val="003965AD"/>
    <w:rsid w:val="003A5678"/>
    <w:rsid w:val="003A6D8A"/>
    <w:rsid w:val="003A78A2"/>
    <w:rsid w:val="003B262C"/>
    <w:rsid w:val="003B3EF9"/>
    <w:rsid w:val="003B3F61"/>
    <w:rsid w:val="003B5FC5"/>
    <w:rsid w:val="003C2168"/>
    <w:rsid w:val="003D2333"/>
    <w:rsid w:val="003D3E14"/>
    <w:rsid w:val="003D7D60"/>
    <w:rsid w:val="003E00B2"/>
    <w:rsid w:val="003E1B49"/>
    <w:rsid w:val="003E423E"/>
    <w:rsid w:val="003E599A"/>
    <w:rsid w:val="00402013"/>
    <w:rsid w:val="00413E50"/>
    <w:rsid w:val="00415F9B"/>
    <w:rsid w:val="00422553"/>
    <w:rsid w:val="004234CF"/>
    <w:rsid w:val="00425A91"/>
    <w:rsid w:val="004379EC"/>
    <w:rsid w:val="00443872"/>
    <w:rsid w:val="00447A89"/>
    <w:rsid w:val="00452F11"/>
    <w:rsid w:val="00454EFA"/>
    <w:rsid w:val="004600EB"/>
    <w:rsid w:val="004667E1"/>
    <w:rsid w:val="004703D7"/>
    <w:rsid w:val="00471A51"/>
    <w:rsid w:val="00472E45"/>
    <w:rsid w:val="00472F0B"/>
    <w:rsid w:val="00475303"/>
    <w:rsid w:val="00475B6B"/>
    <w:rsid w:val="004764D7"/>
    <w:rsid w:val="004771EB"/>
    <w:rsid w:val="00482388"/>
    <w:rsid w:val="00483CA2"/>
    <w:rsid w:val="00484AB5"/>
    <w:rsid w:val="004944A5"/>
    <w:rsid w:val="004A029F"/>
    <w:rsid w:val="004B0829"/>
    <w:rsid w:val="004B2733"/>
    <w:rsid w:val="004B3C18"/>
    <w:rsid w:val="004B40BD"/>
    <w:rsid w:val="004C222A"/>
    <w:rsid w:val="004C278E"/>
    <w:rsid w:val="004C50AD"/>
    <w:rsid w:val="004C64BB"/>
    <w:rsid w:val="004D1772"/>
    <w:rsid w:val="004E39F2"/>
    <w:rsid w:val="004F2F64"/>
    <w:rsid w:val="004F30B3"/>
    <w:rsid w:val="004F3617"/>
    <w:rsid w:val="004F575D"/>
    <w:rsid w:val="004F6B1F"/>
    <w:rsid w:val="004F72CE"/>
    <w:rsid w:val="00500C56"/>
    <w:rsid w:val="0051662A"/>
    <w:rsid w:val="005206C8"/>
    <w:rsid w:val="00523244"/>
    <w:rsid w:val="0052402F"/>
    <w:rsid w:val="00524F44"/>
    <w:rsid w:val="00525EAA"/>
    <w:rsid w:val="005271F1"/>
    <w:rsid w:val="005320A0"/>
    <w:rsid w:val="00534796"/>
    <w:rsid w:val="00534F41"/>
    <w:rsid w:val="005374A1"/>
    <w:rsid w:val="005404AC"/>
    <w:rsid w:val="00540ABE"/>
    <w:rsid w:val="005513F9"/>
    <w:rsid w:val="0055399F"/>
    <w:rsid w:val="005638FE"/>
    <w:rsid w:val="00563F1F"/>
    <w:rsid w:val="0056602A"/>
    <w:rsid w:val="0056794C"/>
    <w:rsid w:val="005706E4"/>
    <w:rsid w:val="00573B16"/>
    <w:rsid w:val="00574C06"/>
    <w:rsid w:val="00574C73"/>
    <w:rsid w:val="00574E7C"/>
    <w:rsid w:val="00583B87"/>
    <w:rsid w:val="0058703E"/>
    <w:rsid w:val="00587466"/>
    <w:rsid w:val="0059383C"/>
    <w:rsid w:val="00594320"/>
    <w:rsid w:val="005A1E42"/>
    <w:rsid w:val="005B124D"/>
    <w:rsid w:val="005B5371"/>
    <w:rsid w:val="005C1A05"/>
    <w:rsid w:val="005C691A"/>
    <w:rsid w:val="005D1677"/>
    <w:rsid w:val="005D6805"/>
    <w:rsid w:val="005E1248"/>
    <w:rsid w:val="005E2DA7"/>
    <w:rsid w:val="005E4D12"/>
    <w:rsid w:val="005F4449"/>
    <w:rsid w:val="005F60F1"/>
    <w:rsid w:val="006020F1"/>
    <w:rsid w:val="006023F3"/>
    <w:rsid w:val="00603A54"/>
    <w:rsid w:val="006048A9"/>
    <w:rsid w:val="00605708"/>
    <w:rsid w:val="00616306"/>
    <w:rsid w:val="00625663"/>
    <w:rsid w:val="00633A0C"/>
    <w:rsid w:val="00634C5E"/>
    <w:rsid w:val="006356F6"/>
    <w:rsid w:val="00636D70"/>
    <w:rsid w:val="006378F1"/>
    <w:rsid w:val="00637CF8"/>
    <w:rsid w:val="006400C8"/>
    <w:rsid w:val="00643596"/>
    <w:rsid w:val="00643D7B"/>
    <w:rsid w:val="00644192"/>
    <w:rsid w:val="0064472E"/>
    <w:rsid w:val="006547C3"/>
    <w:rsid w:val="00654F99"/>
    <w:rsid w:val="00656E5E"/>
    <w:rsid w:val="00657059"/>
    <w:rsid w:val="00657876"/>
    <w:rsid w:val="00657A5C"/>
    <w:rsid w:val="00657AFE"/>
    <w:rsid w:val="006612ED"/>
    <w:rsid w:val="00675B4C"/>
    <w:rsid w:val="00675EC7"/>
    <w:rsid w:val="0067727A"/>
    <w:rsid w:val="0067729A"/>
    <w:rsid w:val="00680855"/>
    <w:rsid w:val="00693327"/>
    <w:rsid w:val="006961BF"/>
    <w:rsid w:val="006A176C"/>
    <w:rsid w:val="006A3B15"/>
    <w:rsid w:val="006A3F1B"/>
    <w:rsid w:val="006A44FB"/>
    <w:rsid w:val="006A5A39"/>
    <w:rsid w:val="006A6F1A"/>
    <w:rsid w:val="006B1C20"/>
    <w:rsid w:val="006B3F08"/>
    <w:rsid w:val="006B4B1B"/>
    <w:rsid w:val="006C16E6"/>
    <w:rsid w:val="006C1B6B"/>
    <w:rsid w:val="006C3971"/>
    <w:rsid w:val="006C5651"/>
    <w:rsid w:val="006C65AB"/>
    <w:rsid w:val="006D46E8"/>
    <w:rsid w:val="006D702F"/>
    <w:rsid w:val="006E106C"/>
    <w:rsid w:val="006E23F2"/>
    <w:rsid w:val="006E35F8"/>
    <w:rsid w:val="006E76BB"/>
    <w:rsid w:val="006E7BA7"/>
    <w:rsid w:val="006F1DA8"/>
    <w:rsid w:val="006F3916"/>
    <w:rsid w:val="006F5AAF"/>
    <w:rsid w:val="006F74BD"/>
    <w:rsid w:val="007001E5"/>
    <w:rsid w:val="0070171C"/>
    <w:rsid w:val="007051D4"/>
    <w:rsid w:val="00712AF9"/>
    <w:rsid w:val="00713202"/>
    <w:rsid w:val="00713E09"/>
    <w:rsid w:val="00714A4E"/>
    <w:rsid w:val="00714A85"/>
    <w:rsid w:val="00714EF6"/>
    <w:rsid w:val="007151E2"/>
    <w:rsid w:val="00721EE0"/>
    <w:rsid w:val="00724114"/>
    <w:rsid w:val="007256D9"/>
    <w:rsid w:val="007310F6"/>
    <w:rsid w:val="0073364D"/>
    <w:rsid w:val="00744DBE"/>
    <w:rsid w:val="00754369"/>
    <w:rsid w:val="00754EB5"/>
    <w:rsid w:val="00756C47"/>
    <w:rsid w:val="00760624"/>
    <w:rsid w:val="00761B6F"/>
    <w:rsid w:val="007640FE"/>
    <w:rsid w:val="00766E24"/>
    <w:rsid w:val="007705FC"/>
    <w:rsid w:val="00771507"/>
    <w:rsid w:val="00774D94"/>
    <w:rsid w:val="00783909"/>
    <w:rsid w:val="00784257"/>
    <w:rsid w:val="00786C6A"/>
    <w:rsid w:val="00787642"/>
    <w:rsid w:val="00787D24"/>
    <w:rsid w:val="00793C9E"/>
    <w:rsid w:val="00797D4A"/>
    <w:rsid w:val="007A1322"/>
    <w:rsid w:val="007A5D63"/>
    <w:rsid w:val="007A631A"/>
    <w:rsid w:val="007B13D6"/>
    <w:rsid w:val="007B3646"/>
    <w:rsid w:val="007B3781"/>
    <w:rsid w:val="007B717E"/>
    <w:rsid w:val="007C15F3"/>
    <w:rsid w:val="007C1EE7"/>
    <w:rsid w:val="007C45C4"/>
    <w:rsid w:val="007C4A81"/>
    <w:rsid w:val="007C5AC8"/>
    <w:rsid w:val="007D42F4"/>
    <w:rsid w:val="007E2964"/>
    <w:rsid w:val="007E2A43"/>
    <w:rsid w:val="007E2C44"/>
    <w:rsid w:val="007E78CC"/>
    <w:rsid w:val="007F73A5"/>
    <w:rsid w:val="008012E9"/>
    <w:rsid w:val="0080340F"/>
    <w:rsid w:val="00814FC7"/>
    <w:rsid w:val="00821AF0"/>
    <w:rsid w:val="008232DE"/>
    <w:rsid w:val="0082565E"/>
    <w:rsid w:val="008346E8"/>
    <w:rsid w:val="008367F2"/>
    <w:rsid w:val="008377C2"/>
    <w:rsid w:val="008401BD"/>
    <w:rsid w:val="008406FC"/>
    <w:rsid w:val="00840FF0"/>
    <w:rsid w:val="008432F9"/>
    <w:rsid w:val="00845FF6"/>
    <w:rsid w:val="00847706"/>
    <w:rsid w:val="00856217"/>
    <w:rsid w:val="00860C76"/>
    <w:rsid w:val="00871231"/>
    <w:rsid w:val="0088199B"/>
    <w:rsid w:val="00887903"/>
    <w:rsid w:val="008A00C4"/>
    <w:rsid w:val="008A65F2"/>
    <w:rsid w:val="008B1033"/>
    <w:rsid w:val="008B3774"/>
    <w:rsid w:val="008C5AB4"/>
    <w:rsid w:val="008D26D0"/>
    <w:rsid w:val="008D7869"/>
    <w:rsid w:val="008E74D3"/>
    <w:rsid w:val="008F1982"/>
    <w:rsid w:val="008F499D"/>
    <w:rsid w:val="008F603F"/>
    <w:rsid w:val="008F6DB0"/>
    <w:rsid w:val="00905934"/>
    <w:rsid w:val="00910566"/>
    <w:rsid w:val="00915241"/>
    <w:rsid w:val="00920D16"/>
    <w:rsid w:val="009257F2"/>
    <w:rsid w:val="009265C8"/>
    <w:rsid w:val="00927971"/>
    <w:rsid w:val="00931BBB"/>
    <w:rsid w:val="00932D79"/>
    <w:rsid w:val="0093574D"/>
    <w:rsid w:val="009400C8"/>
    <w:rsid w:val="009408E5"/>
    <w:rsid w:val="009430B5"/>
    <w:rsid w:val="00944EA0"/>
    <w:rsid w:val="00944F45"/>
    <w:rsid w:val="00946427"/>
    <w:rsid w:val="00952D02"/>
    <w:rsid w:val="00956889"/>
    <w:rsid w:val="0095732C"/>
    <w:rsid w:val="00957C94"/>
    <w:rsid w:val="00957EB2"/>
    <w:rsid w:val="00964719"/>
    <w:rsid w:val="009763D9"/>
    <w:rsid w:val="00980275"/>
    <w:rsid w:val="009825A2"/>
    <w:rsid w:val="0098438F"/>
    <w:rsid w:val="009915DD"/>
    <w:rsid w:val="00995C1E"/>
    <w:rsid w:val="00996C02"/>
    <w:rsid w:val="009A2741"/>
    <w:rsid w:val="009A4BC3"/>
    <w:rsid w:val="009A4D72"/>
    <w:rsid w:val="009A6C85"/>
    <w:rsid w:val="009A6CB4"/>
    <w:rsid w:val="009A7B15"/>
    <w:rsid w:val="009B0F77"/>
    <w:rsid w:val="009B4EE1"/>
    <w:rsid w:val="009C2CD5"/>
    <w:rsid w:val="009C6358"/>
    <w:rsid w:val="009C7C7E"/>
    <w:rsid w:val="009D0E85"/>
    <w:rsid w:val="009D6A03"/>
    <w:rsid w:val="009E0245"/>
    <w:rsid w:val="009E0A6D"/>
    <w:rsid w:val="009E1ABB"/>
    <w:rsid w:val="009E2968"/>
    <w:rsid w:val="009E692C"/>
    <w:rsid w:val="009E70AF"/>
    <w:rsid w:val="009F05B9"/>
    <w:rsid w:val="009F60F2"/>
    <w:rsid w:val="00A017DF"/>
    <w:rsid w:val="00A0357A"/>
    <w:rsid w:val="00A10D67"/>
    <w:rsid w:val="00A10E4A"/>
    <w:rsid w:val="00A16A7D"/>
    <w:rsid w:val="00A21CD2"/>
    <w:rsid w:val="00A24305"/>
    <w:rsid w:val="00A25120"/>
    <w:rsid w:val="00A312DB"/>
    <w:rsid w:val="00A31F59"/>
    <w:rsid w:val="00A33145"/>
    <w:rsid w:val="00A33CEA"/>
    <w:rsid w:val="00A3467E"/>
    <w:rsid w:val="00A41FB0"/>
    <w:rsid w:val="00A44947"/>
    <w:rsid w:val="00A51E6B"/>
    <w:rsid w:val="00A60989"/>
    <w:rsid w:val="00A67342"/>
    <w:rsid w:val="00A7107C"/>
    <w:rsid w:val="00A8300D"/>
    <w:rsid w:val="00A868BE"/>
    <w:rsid w:val="00A879B2"/>
    <w:rsid w:val="00A87B1F"/>
    <w:rsid w:val="00A930E7"/>
    <w:rsid w:val="00AA1A87"/>
    <w:rsid w:val="00AA28F8"/>
    <w:rsid w:val="00AA5B81"/>
    <w:rsid w:val="00AB1D30"/>
    <w:rsid w:val="00AB1F88"/>
    <w:rsid w:val="00AB2F6F"/>
    <w:rsid w:val="00AB4DE3"/>
    <w:rsid w:val="00AC0621"/>
    <w:rsid w:val="00AC0BD6"/>
    <w:rsid w:val="00AC70D3"/>
    <w:rsid w:val="00AD2961"/>
    <w:rsid w:val="00AD59C3"/>
    <w:rsid w:val="00AE15CD"/>
    <w:rsid w:val="00AE59D5"/>
    <w:rsid w:val="00AE710F"/>
    <w:rsid w:val="00AF1A79"/>
    <w:rsid w:val="00AF3AD8"/>
    <w:rsid w:val="00AF3C2F"/>
    <w:rsid w:val="00AF6120"/>
    <w:rsid w:val="00AF70F0"/>
    <w:rsid w:val="00B023F7"/>
    <w:rsid w:val="00B02411"/>
    <w:rsid w:val="00B04DC5"/>
    <w:rsid w:val="00B128E9"/>
    <w:rsid w:val="00B14517"/>
    <w:rsid w:val="00B204F3"/>
    <w:rsid w:val="00B250D9"/>
    <w:rsid w:val="00B328A4"/>
    <w:rsid w:val="00B45BE9"/>
    <w:rsid w:val="00B50660"/>
    <w:rsid w:val="00B52CFA"/>
    <w:rsid w:val="00B56242"/>
    <w:rsid w:val="00B576A0"/>
    <w:rsid w:val="00B65F0A"/>
    <w:rsid w:val="00B66FF3"/>
    <w:rsid w:val="00B67B6F"/>
    <w:rsid w:val="00B72CF6"/>
    <w:rsid w:val="00B7556D"/>
    <w:rsid w:val="00B76B98"/>
    <w:rsid w:val="00B76F9E"/>
    <w:rsid w:val="00B81D21"/>
    <w:rsid w:val="00B95D49"/>
    <w:rsid w:val="00BA044B"/>
    <w:rsid w:val="00BA59C3"/>
    <w:rsid w:val="00BA7AE4"/>
    <w:rsid w:val="00BB5C7A"/>
    <w:rsid w:val="00BB7215"/>
    <w:rsid w:val="00BC0120"/>
    <w:rsid w:val="00BC0DF9"/>
    <w:rsid w:val="00BC3739"/>
    <w:rsid w:val="00BC3D64"/>
    <w:rsid w:val="00BD38DC"/>
    <w:rsid w:val="00BD4D57"/>
    <w:rsid w:val="00BE3E30"/>
    <w:rsid w:val="00BE50EC"/>
    <w:rsid w:val="00BE758D"/>
    <w:rsid w:val="00BF62D6"/>
    <w:rsid w:val="00C00FE7"/>
    <w:rsid w:val="00C07AD5"/>
    <w:rsid w:val="00C10FFE"/>
    <w:rsid w:val="00C141FE"/>
    <w:rsid w:val="00C142A8"/>
    <w:rsid w:val="00C16A62"/>
    <w:rsid w:val="00C203AF"/>
    <w:rsid w:val="00C25AA1"/>
    <w:rsid w:val="00C265D1"/>
    <w:rsid w:val="00C2706C"/>
    <w:rsid w:val="00C328C4"/>
    <w:rsid w:val="00C33684"/>
    <w:rsid w:val="00C34207"/>
    <w:rsid w:val="00C35D7C"/>
    <w:rsid w:val="00C369FB"/>
    <w:rsid w:val="00C36D5C"/>
    <w:rsid w:val="00C41B65"/>
    <w:rsid w:val="00C44FEC"/>
    <w:rsid w:val="00C46115"/>
    <w:rsid w:val="00C47472"/>
    <w:rsid w:val="00C47844"/>
    <w:rsid w:val="00C50D0D"/>
    <w:rsid w:val="00C60B10"/>
    <w:rsid w:val="00C630B7"/>
    <w:rsid w:val="00C6548C"/>
    <w:rsid w:val="00C676DA"/>
    <w:rsid w:val="00C71325"/>
    <w:rsid w:val="00C85309"/>
    <w:rsid w:val="00C93FD2"/>
    <w:rsid w:val="00C97ED0"/>
    <w:rsid w:val="00CA27F7"/>
    <w:rsid w:val="00CA40BA"/>
    <w:rsid w:val="00CA49FC"/>
    <w:rsid w:val="00CA6ECC"/>
    <w:rsid w:val="00CB106C"/>
    <w:rsid w:val="00CC61F5"/>
    <w:rsid w:val="00CC7A37"/>
    <w:rsid w:val="00CD06D4"/>
    <w:rsid w:val="00CD3187"/>
    <w:rsid w:val="00CD4C49"/>
    <w:rsid w:val="00CD68FA"/>
    <w:rsid w:val="00CE3534"/>
    <w:rsid w:val="00CE6E4B"/>
    <w:rsid w:val="00CF1EEE"/>
    <w:rsid w:val="00CF3040"/>
    <w:rsid w:val="00CF4135"/>
    <w:rsid w:val="00CF4B1E"/>
    <w:rsid w:val="00CF7278"/>
    <w:rsid w:val="00D01009"/>
    <w:rsid w:val="00D02E24"/>
    <w:rsid w:val="00D11C2C"/>
    <w:rsid w:val="00D12291"/>
    <w:rsid w:val="00D129DC"/>
    <w:rsid w:val="00D1546B"/>
    <w:rsid w:val="00D16BC9"/>
    <w:rsid w:val="00D226BF"/>
    <w:rsid w:val="00D22F5E"/>
    <w:rsid w:val="00D25352"/>
    <w:rsid w:val="00D267BB"/>
    <w:rsid w:val="00D305CD"/>
    <w:rsid w:val="00D31279"/>
    <w:rsid w:val="00D315FB"/>
    <w:rsid w:val="00D37E02"/>
    <w:rsid w:val="00D37FE2"/>
    <w:rsid w:val="00D41F9C"/>
    <w:rsid w:val="00D43584"/>
    <w:rsid w:val="00D4671F"/>
    <w:rsid w:val="00D50889"/>
    <w:rsid w:val="00D54BB9"/>
    <w:rsid w:val="00D579BB"/>
    <w:rsid w:val="00D62418"/>
    <w:rsid w:val="00D626F9"/>
    <w:rsid w:val="00D64277"/>
    <w:rsid w:val="00D759CF"/>
    <w:rsid w:val="00D857B3"/>
    <w:rsid w:val="00D85BB0"/>
    <w:rsid w:val="00D86442"/>
    <w:rsid w:val="00D9025D"/>
    <w:rsid w:val="00D93725"/>
    <w:rsid w:val="00D95ABF"/>
    <w:rsid w:val="00D96994"/>
    <w:rsid w:val="00DA0919"/>
    <w:rsid w:val="00DA45EF"/>
    <w:rsid w:val="00DA4DCA"/>
    <w:rsid w:val="00DA5375"/>
    <w:rsid w:val="00DC122D"/>
    <w:rsid w:val="00DC1D1D"/>
    <w:rsid w:val="00DC542B"/>
    <w:rsid w:val="00DC7A56"/>
    <w:rsid w:val="00DC7A7E"/>
    <w:rsid w:val="00DD4602"/>
    <w:rsid w:val="00DD4A98"/>
    <w:rsid w:val="00DE0AB0"/>
    <w:rsid w:val="00DE2283"/>
    <w:rsid w:val="00DE309E"/>
    <w:rsid w:val="00DE5F44"/>
    <w:rsid w:val="00DE67A5"/>
    <w:rsid w:val="00DF0A66"/>
    <w:rsid w:val="00DF2EF0"/>
    <w:rsid w:val="00DF5909"/>
    <w:rsid w:val="00DF5CC6"/>
    <w:rsid w:val="00DF70DF"/>
    <w:rsid w:val="00DF737E"/>
    <w:rsid w:val="00E00698"/>
    <w:rsid w:val="00E00982"/>
    <w:rsid w:val="00E0631D"/>
    <w:rsid w:val="00E07A98"/>
    <w:rsid w:val="00E24FBA"/>
    <w:rsid w:val="00E2598A"/>
    <w:rsid w:val="00E278B1"/>
    <w:rsid w:val="00E27C1B"/>
    <w:rsid w:val="00E3515D"/>
    <w:rsid w:val="00E41F09"/>
    <w:rsid w:val="00E4696F"/>
    <w:rsid w:val="00E56078"/>
    <w:rsid w:val="00E56E9D"/>
    <w:rsid w:val="00E57481"/>
    <w:rsid w:val="00E60F4A"/>
    <w:rsid w:val="00E6166E"/>
    <w:rsid w:val="00E6330A"/>
    <w:rsid w:val="00E64F76"/>
    <w:rsid w:val="00E67329"/>
    <w:rsid w:val="00E70D00"/>
    <w:rsid w:val="00E73D92"/>
    <w:rsid w:val="00E75832"/>
    <w:rsid w:val="00E7623B"/>
    <w:rsid w:val="00E77A99"/>
    <w:rsid w:val="00E77F05"/>
    <w:rsid w:val="00E80756"/>
    <w:rsid w:val="00E82BCF"/>
    <w:rsid w:val="00E834FE"/>
    <w:rsid w:val="00E877EE"/>
    <w:rsid w:val="00E929EF"/>
    <w:rsid w:val="00E97138"/>
    <w:rsid w:val="00EA1402"/>
    <w:rsid w:val="00EA1945"/>
    <w:rsid w:val="00EA66A0"/>
    <w:rsid w:val="00EB179A"/>
    <w:rsid w:val="00EB40DD"/>
    <w:rsid w:val="00EB5A73"/>
    <w:rsid w:val="00EB6E4B"/>
    <w:rsid w:val="00EB76F2"/>
    <w:rsid w:val="00EC0001"/>
    <w:rsid w:val="00EC206F"/>
    <w:rsid w:val="00EC51E1"/>
    <w:rsid w:val="00ED2604"/>
    <w:rsid w:val="00ED4C80"/>
    <w:rsid w:val="00ED5DD4"/>
    <w:rsid w:val="00EE016E"/>
    <w:rsid w:val="00EE5EF5"/>
    <w:rsid w:val="00EE77C5"/>
    <w:rsid w:val="00EF04FF"/>
    <w:rsid w:val="00EF7365"/>
    <w:rsid w:val="00F00562"/>
    <w:rsid w:val="00F06AA2"/>
    <w:rsid w:val="00F074CD"/>
    <w:rsid w:val="00F11D0E"/>
    <w:rsid w:val="00F13A74"/>
    <w:rsid w:val="00F15F9B"/>
    <w:rsid w:val="00F21790"/>
    <w:rsid w:val="00F250C7"/>
    <w:rsid w:val="00F262F3"/>
    <w:rsid w:val="00F309A6"/>
    <w:rsid w:val="00F31E4B"/>
    <w:rsid w:val="00F31EB0"/>
    <w:rsid w:val="00F32A02"/>
    <w:rsid w:val="00F33A0A"/>
    <w:rsid w:val="00F34761"/>
    <w:rsid w:val="00F378FF"/>
    <w:rsid w:val="00F37B75"/>
    <w:rsid w:val="00F6230F"/>
    <w:rsid w:val="00F72C9A"/>
    <w:rsid w:val="00F73F22"/>
    <w:rsid w:val="00F86A37"/>
    <w:rsid w:val="00F87C0E"/>
    <w:rsid w:val="00FA057F"/>
    <w:rsid w:val="00FA1B9D"/>
    <w:rsid w:val="00FA5EB1"/>
    <w:rsid w:val="00FA6820"/>
    <w:rsid w:val="00FB144E"/>
    <w:rsid w:val="00FB2A99"/>
    <w:rsid w:val="00FC1CD1"/>
    <w:rsid w:val="00FC4545"/>
    <w:rsid w:val="00FD1A13"/>
    <w:rsid w:val="00FD3004"/>
    <w:rsid w:val="00FE033E"/>
    <w:rsid w:val="00FE070B"/>
    <w:rsid w:val="00FE18C7"/>
    <w:rsid w:val="00FE2DEB"/>
    <w:rsid w:val="00FF6D06"/>
  </w:rsids>
  <m:mathPr>
    <m:mathFont m:val="Cambria Math"/>
    <m:brkBin m:val="before"/>
    <m:brkBinSub m:val="--"/>
    <m:smallFrac m:val="0"/>
    <m:dispDef/>
    <m:lMargin m:val="0"/>
    <m:rMargin m:val="0"/>
    <m:defJc m:val="centerGroup"/>
    <m:wrapIndent m:val="1440"/>
    <m:intLim m:val="subSup"/>
    <m:naryLim m:val="undOvr"/>
  </m:mathPr>
  <w:themeFontLang w:val="es-CO"/>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D48E903"/>
  <w15:docId w15:val="{DF7D4D69-F59E-45CF-BC03-5F7EF82FFD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06E4"/>
    <w:pPr>
      <w:spacing w:after="0" w:line="240" w:lineRule="auto"/>
    </w:pPr>
    <w:rPr>
      <w:rFonts w:ascii="Times New Roman" w:eastAsia="Times New Roman" w:hAnsi="Times New Roman" w:cs="Times New Roman"/>
      <w:sz w:val="24"/>
      <w:szCs w:val="24"/>
    </w:rPr>
  </w:style>
  <w:style w:type="paragraph" w:styleId="Ttulo1">
    <w:name w:val="heading 1"/>
    <w:basedOn w:val="Normal"/>
    <w:next w:val="Normal"/>
    <w:link w:val="Ttulo1Car"/>
    <w:uiPriority w:val="9"/>
    <w:qFormat/>
    <w:rsid w:val="006048A9"/>
    <w:pPr>
      <w:keepNext/>
      <w:keepLines/>
      <w:spacing w:before="240" w:line="259" w:lineRule="auto"/>
      <w:outlineLvl w:val="0"/>
    </w:pPr>
    <w:rPr>
      <w:rFonts w:asciiTheme="majorHAnsi" w:eastAsiaTheme="majorEastAsia" w:hAnsiTheme="majorHAnsi" w:cstheme="majorBidi"/>
      <w:color w:val="2E74B5" w:themeColor="accent1" w:themeShade="BF"/>
      <w:sz w:val="32"/>
      <w:szCs w:val="32"/>
    </w:rPr>
  </w:style>
  <w:style w:type="paragraph" w:styleId="Ttulo2">
    <w:name w:val="heading 2"/>
    <w:basedOn w:val="Normal"/>
    <w:next w:val="Normal"/>
    <w:link w:val="Ttulo2Car"/>
    <w:uiPriority w:val="9"/>
    <w:unhideWhenUsed/>
    <w:qFormat/>
    <w:rsid w:val="00015B80"/>
    <w:pPr>
      <w:keepNext/>
      <w:keepLines/>
      <w:spacing w:before="40" w:line="259" w:lineRule="auto"/>
      <w:outlineLvl w:val="1"/>
    </w:pPr>
    <w:rPr>
      <w:rFonts w:asciiTheme="majorHAnsi" w:eastAsiaTheme="majorEastAsia" w:hAnsiTheme="majorHAnsi" w:cstheme="majorBidi"/>
      <w:color w:val="2E74B5" w:themeColor="accent1" w:themeShade="BF"/>
      <w:sz w:val="26"/>
      <w:szCs w:val="26"/>
    </w:rPr>
  </w:style>
  <w:style w:type="paragraph" w:styleId="Ttulo3">
    <w:name w:val="heading 3"/>
    <w:basedOn w:val="Normal"/>
    <w:next w:val="Normal"/>
    <w:link w:val="Ttulo3Car"/>
    <w:uiPriority w:val="9"/>
    <w:unhideWhenUsed/>
    <w:qFormat/>
    <w:rsid w:val="00625663"/>
    <w:pPr>
      <w:keepNext/>
      <w:keepLines/>
      <w:spacing w:before="40"/>
      <w:outlineLvl w:val="2"/>
    </w:pPr>
    <w:rPr>
      <w:rFonts w:asciiTheme="majorHAnsi" w:eastAsiaTheme="majorEastAsia" w:hAnsiTheme="majorHAnsi" w:cstheme="majorBidi"/>
      <w:color w:val="1F4D78" w:themeColor="accent1" w:themeShade="7F"/>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basedOn w:val="Fuentedeprrafopredeter"/>
    <w:link w:val="Ttulo1"/>
    <w:uiPriority w:val="9"/>
    <w:rsid w:val="006048A9"/>
    <w:rPr>
      <w:rFonts w:asciiTheme="majorHAnsi" w:eastAsiaTheme="majorEastAsia" w:hAnsiTheme="majorHAnsi" w:cstheme="majorBidi"/>
      <w:color w:val="2E74B5" w:themeColor="accent1" w:themeShade="BF"/>
      <w:sz w:val="32"/>
      <w:szCs w:val="32"/>
    </w:rPr>
  </w:style>
  <w:style w:type="character" w:customStyle="1" w:styleId="Ttulo2Car">
    <w:name w:val="Título 2 Car"/>
    <w:basedOn w:val="Fuentedeprrafopredeter"/>
    <w:link w:val="Ttulo2"/>
    <w:uiPriority w:val="9"/>
    <w:rsid w:val="00015B80"/>
    <w:rPr>
      <w:rFonts w:asciiTheme="majorHAnsi" w:eastAsiaTheme="majorEastAsia" w:hAnsiTheme="majorHAnsi" w:cstheme="majorBidi"/>
      <w:color w:val="2E74B5" w:themeColor="accent1" w:themeShade="BF"/>
      <w:sz w:val="26"/>
      <w:szCs w:val="26"/>
    </w:rPr>
  </w:style>
  <w:style w:type="paragraph" w:styleId="TtuloTDC">
    <w:name w:val="TOC Heading"/>
    <w:basedOn w:val="Ttulo1"/>
    <w:next w:val="Normal"/>
    <w:uiPriority w:val="39"/>
    <w:unhideWhenUsed/>
    <w:qFormat/>
    <w:rsid w:val="009D6A03"/>
    <w:pPr>
      <w:outlineLvl w:val="9"/>
    </w:pPr>
    <w:rPr>
      <w:lang w:eastAsia="es-CO"/>
    </w:rPr>
  </w:style>
  <w:style w:type="paragraph" w:styleId="TDC1">
    <w:name w:val="toc 1"/>
    <w:basedOn w:val="Normal"/>
    <w:next w:val="Normal"/>
    <w:autoRedefine/>
    <w:uiPriority w:val="39"/>
    <w:unhideWhenUsed/>
    <w:rsid w:val="009D6A03"/>
    <w:pPr>
      <w:spacing w:after="100" w:line="259" w:lineRule="auto"/>
    </w:pPr>
    <w:rPr>
      <w:rFonts w:asciiTheme="minorHAnsi" w:eastAsiaTheme="minorHAnsi" w:hAnsiTheme="minorHAnsi" w:cstheme="minorBidi"/>
      <w:sz w:val="22"/>
      <w:szCs w:val="22"/>
    </w:rPr>
  </w:style>
  <w:style w:type="paragraph" w:styleId="TDC2">
    <w:name w:val="toc 2"/>
    <w:basedOn w:val="Normal"/>
    <w:next w:val="Normal"/>
    <w:autoRedefine/>
    <w:uiPriority w:val="39"/>
    <w:unhideWhenUsed/>
    <w:rsid w:val="009D6A03"/>
    <w:pPr>
      <w:spacing w:after="100" w:line="259" w:lineRule="auto"/>
      <w:ind w:left="220"/>
    </w:pPr>
    <w:rPr>
      <w:rFonts w:asciiTheme="minorHAnsi" w:eastAsiaTheme="minorHAnsi" w:hAnsiTheme="minorHAnsi" w:cstheme="minorBidi"/>
      <w:sz w:val="22"/>
      <w:szCs w:val="22"/>
    </w:rPr>
  </w:style>
  <w:style w:type="character" w:styleId="Hipervnculo">
    <w:name w:val="Hyperlink"/>
    <w:basedOn w:val="Fuentedeprrafopredeter"/>
    <w:uiPriority w:val="99"/>
    <w:unhideWhenUsed/>
    <w:rsid w:val="009D6A03"/>
    <w:rPr>
      <w:color w:val="0563C1" w:themeColor="hyperlink"/>
      <w:u w:val="single"/>
    </w:rPr>
  </w:style>
  <w:style w:type="table" w:styleId="Tablaconcuadrcula">
    <w:name w:val="Table Grid"/>
    <w:basedOn w:val="Tablanormal"/>
    <w:uiPriority w:val="59"/>
    <w:rsid w:val="00A41FB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rrafodelista">
    <w:name w:val="List Paragraph"/>
    <w:basedOn w:val="Normal"/>
    <w:uiPriority w:val="34"/>
    <w:qFormat/>
    <w:rsid w:val="00724114"/>
    <w:pPr>
      <w:spacing w:after="160" w:line="259" w:lineRule="auto"/>
      <w:ind w:left="720"/>
      <w:contextualSpacing/>
    </w:pPr>
    <w:rPr>
      <w:rFonts w:asciiTheme="minorHAnsi" w:eastAsiaTheme="minorHAnsi" w:hAnsiTheme="minorHAnsi" w:cstheme="minorBidi"/>
      <w:sz w:val="22"/>
      <w:szCs w:val="22"/>
    </w:rPr>
  </w:style>
  <w:style w:type="paragraph" w:styleId="Descripcin">
    <w:name w:val="caption"/>
    <w:basedOn w:val="Normal"/>
    <w:next w:val="Normal"/>
    <w:uiPriority w:val="35"/>
    <w:unhideWhenUsed/>
    <w:qFormat/>
    <w:rsid w:val="003B3EF9"/>
    <w:pPr>
      <w:spacing w:after="200"/>
    </w:pPr>
    <w:rPr>
      <w:i/>
      <w:iCs/>
      <w:color w:val="44546A" w:themeColor="text2"/>
      <w:sz w:val="18"/>
      <w:szCs w:val="18"/>
    </w:rPr>
  </w:style>
  <w:style w:type="paragraph" w:styleId="Sinespaciado">
    <w:name w:val="No Spacing"/>
    <w:link w:val="SinespaciadoCar"/>
    <w:uiPriority w:val="1"/>
    <w:qFormat/>
    <w:rsid w:val="00402013"/>
    <w:pPr>
      <w:spacing w:after="0" w:line="240" w:lineRule="auto"/>
    </w:pPr>
    <w:rPr>
      <w:rFonts w:eastAsiaTheme="minorEastAsia"/>
      <w:lang w:val="en-US" w:eastAsia="zh-CN"/>
    </w:rPr>
  </w:style>
  <w:style w:type="character" w:customStyle="1" w:styleId="SinespaciadoCar">
    <w:name w:val="Sin espaciado Car"/>
    <w:basedOn w:val="Fuentedeprrafopredeter"/>
    <w:link w:val="Sinespaciado"/>
    <w:uiPriority w:val="1"/>
    <w:rsid w:val="00402013"/>
    <w:rPr>
      <w:rFonts w:eastAsiaTheme="minorEastAsia"/>
      <w:lang w:val="en-US" w:eastAsia="zh-CN"/>
    </w:rPr>
  </w:style>
  <w:style w:type="paragraph" w:styleId="NormalWeb">
    <w:name w:val="Normal (Web)"/>
    <w:basedOn w:val="Normal"/>
    <w:uiPriority w:val="99"/>
    <w:semiHidden/>
    <w:unhideWhenUsed/>
    <w:rsid w:val="0067727A"/>
    <w:pPr>
      <w:spacing w:before="100" w:beforeAutospacing="1" w:after="100" w:afterAutospacing="1"/>
    </w:pPr>
    <w:rPr>
      <w:rFonts w:eastAsiaTheme="minorEastAsia"/>
      <w:lang w:eastAsia="es-CO"/>
    </w:rPr>
  </w:style>
  <w:style w:type="paragraph" w:styleId="Encabezado">
    <w:name w:val="header"/>
    <w:basedOn w:val="Normal"/>
    <w:link w:val="EncabezadoCar"/>
    <w:uiPriority w:val="99"/>
    <w:unhideWhenUsed/>
    <w:rsid w:val="008B3774"/>
    <w:pPr>
      <w:tabs>
        <w:tab w:val="center" w:pos="4419"/>
        <w:tab w:val="right" w:pos="8838"/>
      </w:tabs>
    </w:pPr>
  </w:style>
  <w:style w:type="character" w:customStyle="1" w:styleId="EncabezadoCar">
    <w:name w:val="Encabezado Car"/>
    <w:basedOn w:val="Fuentedeprrafopredeter"/>
    <w:link w:val="Encabezado"/>
    <w:uiPriority w:val="99"/>
    <w:rsid w:val="008B3774"/>
    <w:rPr>
      <w:rFonts w:ascii="Times New Roman" w:eastAsia="Times New Roman" w:hAnsi="Times New Roman" w:cs="Times New Roman"/>
      <w:sz w:val="24"/>
      <w:szCs w:val="24"/>
      <w:lang w:val="en-US"/>
    </w:rPr>
  </w:style>
  <w:style w:type="paragraph" w:styleId="Piedepgina">
    <w:name w:val="footer"/>
    <w:basedOn w:val="Normal"/>
    <w:link w:val="PiedepginaCar"/>
    <w:unhideWhenUsed/>
    <w:rsid w:val="008B3774"/>
    <w:pPr>
      <w:tabs>
        <w:tab w:val="center" w:pos="4419"/>
        <w:tab w:val="right" w:pos="8838"/>
      </w:tabs>
    </w:pPr>
  </w:style>
  <w:style w:type="character" w:customStyle="1" w:styleId="PiedepginaCar">
    <w:name w:val="Pie de página Car"/>
    <w:basedOn w:val="Fuentedeprrafopredeter"/>
    <w:link w:val="Piedepgina"/>
    <w:rsid w:val="008B3774"/>
    <w:rPr>
      <w:rFonts w:ascii="Times New Roman" w:eastAsia="Times New Roman" w:hAnsi="Times New Roman" w:cs="Times New Roman"/>
      <w:sz w:val="24"/>
      <w:szCs w:val="24"/>
      <w:lang w:val="en-US"/>
    </w:rPr>
  </w:style>
  <w:style w:type="paragraph" w:styleId="Subttulo">
    <w:name w:val="Subtitle"/>
    <w:basedOn w:val="Normal"/>
    <w:next w:val="Normal"/>
    <w:link w:val="SubttuloCar"/>
    <w:uiPriority w:val="11"/>
    <w:qFormat/>
    <w:rsid w:val="00523244"/>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tuloCar">
    <w:name w:val="Subtítulo Car"/>
    <w:basedOn w:val="Fuentedeprrafopredeter"/>
    <w:link w:val="Subttulo"/>
    <w:uiPriority w:val="11"/>
    <w:rsid w:val="00523244"/>
    <w:rPr>
      <w:rFonts w:eastAsiaTheme="minorEastAsia"/>
      <w:color w:val="5A5A5A" w:themeColor="text1" w:themeTint="A5"/>
      <w:spacing w:val="15"/>
      <w:lang w:val="en-US"/>
    </w:rPr>
  </w:style>
  <w:style w:type="character" w:styleId="Refdecomentario">
    <w:name w:val="annotation reference"/>
    <w:basedOn w:val="Fuentedeprrafopredeter"/>
    <w:uiPriority w:val="99"/>
    <w:semiHidden/>
    <w:unhideWhenUsed/>
    <w:rsid w:val="0082565E"/>
    <w:rPr>
      <w:sz w:val="16"/>
      <w:szCs w:val="16"/>
    </w:rPr>
  </w:style>
  <w:style w:type="paragraph" w:styleId="Textocomentario">
    <w:name w:val="annotation text"/>
    <w:basedOn w:val="Normal"/>
    <w:link w:val="TextocomentarioCar"/>
    <w:uiPriority w:val="99"/>
    <w:semiHidden/>
    <w:unhideWhenUsed/>
    <w:rsid w:val="0082565E"/>
    <w:rPr>
      <w:sz w:val="20"/>
      <w:szCs w:val="20"/>
    </w:rPr>
  </w:style>
  <w:style w:type="character" w:customStyle="1" w:styleId="TextocomentarioCar">
    <w:name w:val="Texto comentario Car"/>
    <w:basedOn w:val="Fuentedeprrafopredeter"/>
    <w:link w:val="Textocomentario"/>
    <w:uiPriority w:val="99"/>
    <w:semiHidden/>
    <w:rsid w:val="0082565E"/>
    <w:rPr>
      <w:rFonts w:ascii="Times New Roman" w:eastAsia="Times New Roman" w:hAnsi="Times New Roman" w:cs="Times New Roman"/>
      <w:sz w:val="20"/>
      <w:szCs w:val="20"/>
      <w:lang w:val="en-US"/>
    </w:rPr>
  </w:style>
  <w:style w:type="paragraph" w:styleId="Asuntodelcomentario">
    <w:name w:val="annotation subject"/>
    <w:basedOn w:val="Textocomentario"/>
    <w:next w:val="Textocomentario"/>
    <w:link w:val="AsuntodelcomentarioCar"/>
    <w:uiPriority w:val="99"/>
    <w:semiHidden/>
    <w:unhideWhenUsed/>
    <w:rsid w:val="0082565E"/>
    <w:rPr>
      <w:b/>
      <w:bCs/>
    </w:rPr>
  </w:style>
  <w:style w:type="character" w:customStyle="1" w:styleId="AsuntodelcomentarioCar">
    <w:name w:val="Asunto del comentario Car"/>
    <w:basedOn w:val="TextocomentarioCar"/>
    <w:link w:val="Asuntodelcomentario"/>
    <w:uiPriority w:val="99"/>
    <w:semiHidden/>
    <w:rsid w:val="0082565E"/>
    <w:rPr>
      <w:rFonts w:ascii="Times New Roman" w:eastAsia="Times New Roman" w:hAnsi="Times New Roman" w:cs="Times New Roman"/>
      <w:b/>
      <w:bCs/>
      <w:sz w:val="20"/>
      <w:szCs w:val="20"/>
      <w:lang w:val="en-US"/>
    </w:rPr>
  </w:style>
  <w:style w:type="paragraph" w:styleId="Textodeglobo">
    <w:name w:val="Balloon Text"/>
    <w:basedOn w:val="Normal"/>
    <w:link w:val="TextodegloboCar"/>
    <w:uiPriority w:val="99"/>
    <w:semiHidden/>
    <w:unhideWhenUsed/>
    <w:rsid w:val="0082565E"/>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82565E"/>
    <w:rPr>
      <w:rFonts w:ascii="Segoe UI" w:eastAsia="Times New Roman" w:hAnsi="Segoe UI" w:cs="Segoe UI"/>
      <w:sz w:val="18"/>
      <w:szCs w:val="18"/>
      <w:lang w:val="en-US"/>
    </w:rPr>
  </w:style>
  <w:style w:type="paragraph" w:customStyle="1" w:styleId="Cuerpodetexto">
    <w:name w:val="Cuerpo de texto"/>
    <w:basedOn w:val="Normal"/>
    <w:qFormat/>
    <w:rsid w:val="00AE59D5"/>
    <w:pPr>
      <w:widowControl w:val="0"/>
      <w:suppressAutoHyphens/>
      <w:spacing w:after="140" w:line="288" w:lineRule="auto"/>
    </w:pPr>
    <w:rPr>
      <w:rFonts w:eastAsia="Arial Unicode MS" w:cs="Tahoma"/>
      <w:color w:val="00000A"/>
      <w:lang w:val="es-ES" w:eastAsia="es-CO"/>
    </w:rPr>
  </w:style>
  <w:style w:type="paragraph" w:customStyle="1" w:styleId="Default">
    <w:name w:val="Default"/>
    <w:rsid w:val="00787642"/>
    <w:pPr>
      <w:autoSpaceDE w:val="0"/>
      <w:autoSpaceDN w:val="0"/>
      <w:adjustRightInd w:val="0"/>
      <w:spacing w:after="0" w:line="240" w:lineRule="auto"/>
    </w:pPr>
    <w:rPr>
      <w:rFonts w:ascii="Arial" w:hAnsi="Arial" w:cs="Arial"/>
      <w:color w:val="000000"/>
      <w:sz w:val="24"/>
      <w:szCs w:val="24"/>
    </w:rPr>
  </w:style>
  <w:style w:type="paragraph" w:customStyle="1" w:styleId="paragraph">
    <w:name w:val="paragraph"/>
    <w:basedOn w:val="Normal"/>
    <w:rsid w:val="00FA6820"/>
    <w:pPr>
      <w:spacing w:before="100" w:beforeAutospacing="1" w:after="100" w:afterAutospacing="1"/>
    </w:pPr>
    <w:rPr>
      <w:lang w:eastAsia="es-CO"/>
    </w:rPr>
  </w:style>
  <w:style w:type="character" w:customStyle="1" w:styleId="eop">
    <w:name w:val="eop"/>
    <w:basedOn w:val="Fuentedeprrafopredeter"/>
    <w:rsid w:val="00FA6820"/>
  </w:style>
  <w:style w:type="paragraph" w:styleId="Textoindependiente">
    <w:name w:val="Body Text"/>
    <w:basedOn w:val="Normal"/>
    <w:link w:val="TextoindependienteCar"/>
    <w:uiPriority w:val="1"/>
    <w:qFormat/>
    <w:rsid w:val="00D857B3"/>
    <w:pPr>
      <w:widowControl w:val="0"/>
      <w:autoSpaceDE w:val="0"/>
      <w:autoSpaceDN w:val="0"/>
    </w:pPr>
    <w:rPr>
      <w:rFonts w:ascii="Candara" w:eastAsia="Candara" w:hAnsi="Candara" w:cs="Candara"/>
      <w:lang w:val="es-ES"/>
    </w:rPr>
  </w:style>
  <w:style w:type="character" w:customStyle="1" w:styleId="TextoindependienteCar">
    <w:name w:val="Texto independiente Car"/>
    <w:basedOn w:val="Fuentedeprrafopredeter"/>
    <w:link w:val="Textoindependiente"/>
    <w:uiPriority w:val="1"/>
    <w:rsid w:val="00D857B3"/>
    <w:rPr>
      <w:rFonts w:ascii="Candara" w:eastAsia="Candara" w:hAnsi="Candara" w:cs="Candara"/>
      <w:sz w:val="24"/>
      <w:szCs w:val="24"/>
      <w:lang w:val="es-ES"/>
    </w:rPr>
  </w:style>
  <w:style w:type="character" w:customStyle="1" w:styleId="normaltextrun">
    <w:name w:val="normaltextrun"/>
    <w:basedOn w:val="Fuentedeprrafopredeter"/>
    <w:rsid w:val="006C65AB"/>
  </w:style>
  <w:style w:type="character" w:customStyle="1" w:styleId="Ttulo3Car">
    <w:name w:val="Título 3 Car"/>
    <w:basedOn w:val="Fuentedeprrafopredeter"/>
    <w:link w:val="Ttulo3"/>
    <w:uiPriority w:val="9"/>
    <w:rsid w:val="00625663"/>
    <w:rPr>
      <w:rFonts w:asciiTheme="majorHAnsi" w:eastAsiaTheme="majorEastAsia" w:hAnsiTheme="majorHAnsi" w:cstheme="majorBidi"/>
      <w:color w:val="1F4D78" w:themeColor="accent1" w:themeShade="7F"/>
      <w:sz w:val="24"/>
      <w:szCs w:val="24"/>
      <w:lang w:val="en-US"/>
    </w:rPr>
  </w:style>
  <w:style w:type="paragraph" w:styleId="TDC3">
    <w:name w:val="toc 3"/>
    <w:basedOn w:val="Normal"/>
    <w:next w:val="Normal"/>
    <w:autoRedefine/>
    <w:uiPriority w:val="39"/>
    <w:unhideWhenUsed/>
    <w:rsid w:val="000C5F2B"/>
    <w:pPr>
      <w:spacing w:after="100"/>
      <w:ind w:left="48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39819">
      <w:bodyDiv w:val="1"/>
      <w:marLeft w:val="0"/>
      <w:marRight w:val="0"/>
      <w:marTop w:val="0"/>
      <w:marBottom w:val="0"/>
      <w:divBdr>
        <w:top w:val="none" w:sz="0" w:space="0" w:color="auto"/>
        <w:left w:val="none" w:sz="0" w:space="0" w:color="auto"/>
        <w:bottom w:val="none" w:sz="0" w:space="0" w:color="auto"/>
        <w:right w:val="none" w:sz="0" w:space="0" w:color="auto"/>
      </w:divBdr>
    </w:div>
    <w:div w:id="70549313">
      <w:bodyDiv w:val="1"/>
      <w:marLeft w:val="0"/>
      <w:marRight w:val="0"/>
      <w:marTop w:val="0"/>
      <w:marBottom w:val="0"/>
      <w:divBdr>
        <w:top w:val="none" w:sz="0" w:space="0" w:color="auto"/>
        <w:left w:val="none" w:sz="0" w:space="0" w:color="auto"/>
        <w:bottom w:val="none" w:sz="0" w:space="0" w:color="auto"/>
        <w:right w:val="none" w:sz="0" w:space="0" w:color="auto"/>
      </w:divBdr>
    </w:div>
    <w:div w:id="146018977">
      <w:bodyDiv w:val="1"/>
      <w:marLeft w:val="0"/>
      <w:marRight w:val="0"/>
      <w:marTop w:val="0"/>
      <w:marBottom w:val="0"/>
      <w:divBdr>
        <w:top w:val="none" w:sz="0" w:space="0" w:color="auto"/>
        <w:left w:val="none" w:sz="0" w:space="0" w:color="auto"/>
        <w:bottom w:val="none" w:sz="0" w:space="0" w:color="auto"/>
        <w:right w:val="none" w:sz="0" w:space="0" w:color="auto"/>
      </w:divBdr>
    </w:div>
    <w:div w:id="198320715">
      <w:bodyDiv w:val="1"/>
      <w:marLeft w:val="0"/>
      <w:marRight w:val="0"/>
      <w:marTop w:val="0"/>
      <w:marBottom w:val="0"/>
      <w:divBdr>
        <w:top w:val="none" w:sz="0" w:space="0" w:color="auto"/>
        <w:left w:val="none" w:sz="0" w:space="0" w:color="auto"/>
        <w:bottom w:val="none" w:sz="0" w:space="0" w:color="auto"/>
        <w:right w:val="none" w:sz="0" w:space="0" w:color="auto"/>
      </w:divBdr>
    </w:div>
    <w:div w:id="251936647">
      <w:bodyDiv w:val="1"/>
      <w:marLeft w:val="0"/>
      <w:marRight w:val="0"/>
      <w:marTop w:val="0"/>
      <w:marBottom w:val="0"/>
      <w:divBdr>
        <w:top w:val="none" w:sz="0" w:space="0" w:color="auto"/>
        <w:left w:val="none" w:sz="0" w:space="0" w:color="auto"/>
        <w:bottom w:val="none" w:sz="0" w:space="0" w:color="auto"/>
        <w:right w:val="none" w:sz="0" w:space="0" w:color="auto"/>
      </w:divBdr>
    </w:div>
    <w:div w:id="278345464">
      <w:bodyDiv w:val="1"/>
      <w:marLeft w:val="0"/>
      <w:marRight w:val="0"/>
      <w:marTop w:val="0"/>
      <w:marBottom w:val="0"/>
      <w:divBdr>
        <w:top w:val="none" w:sz="0" w:space="0" w:color="auto"/>
        <w:left w:val="none" w:sz="0" w:space="0" w:color="auto"/>
        <w:bottom w:val="none" w:sz="0" w:space="0" w:color="auto"/>
        <w:right w:val="none" w:sz="0" w:space="0" w:color="auto"/>
      </w:divBdr>
    </w:div>
    <w:div w:id="301469369">
      <w:bodyDiv w:val="1"/>
      <w:marLeft w:val="0"/>
      <w:marRight w:val="0"/>
      <w:marTop w:val="0"/>
      <w:marBottom w:val="0"/>
      <w:divBdr>
        <w:top w:val="none" w:sz="0" w:space="0" w:color="auto"/>
        <w:left w:val="none" w:sz="0" w:space="0" w:color="auto"/>
        <w:bottom w:val="none" w:sz="0" w:space="0" w:color="auto"/>
        <w:right w:val="none" w:sz="0" w:space="0" w:color="auto"/>
      </w:divBdr>
    </w:div>
    <w:div w:id="311832236">
      <w:bodyDiv w:val="1"/>
      <w:marLeft w:val="0"/>
      <w:marRight w:val="0"/>
      <w:marTop w:val="0"/>
      <w:marBottom w:val="0"/>
      <w:divBdr>
        <w:top w:val="none" w:sz="0" w:space="0" w:color="auto"/>
        <w:left w:val="none" w:sz="0" w:space="0" w:color="auto"/>
        <w:bottom w:val="none" w:sz="0" w:space="0" w:color="auto"/>
        <w:right w:val="none" w:sz="0" w:space="0" w:color="auto"/>
      </w:divBdr>
      <w:divsChild>
        <w:div w:id="523133351">
          <w:marLeft w:val="0"/>
          <w:marRight w:val="0"/>
          <w:marTop w:val="0"/>
          <w:marBottom w:val="0"/>
          <w:divBdr>
            <w:top w:val="none" w:sz="0" w:space="0" w:color="auto"/>
            <w:left w:val="none" w:sz="0" w:space="0" w:color="auto"/>
            <w:bottom w:val="none" w:sz="0" w:space="0" w:color="auto"/>
            <w:right w:val="none" w:sz="0" w:space="0" w:color="auto"/>
          </w:divBdr>
        </w:div>
        <w:div w:id="614754793">
          <w:marLeft w:val="0"/>
          <w:marRight w:val="0"/>
          <w:marTop w:val="0"/>
          <w:marBottom w:val="0"/>
          <w:divBdr>
            <w:top w:val="none" w:sz="0" w:space="0" w:color="auto"/>
            <w:left w:val="none" w:sz="0" w:space="0" w:color="auto"/>
            <w:bottom w:val="none" w:sz="0" w:space="0" w:color="auto"/>
            <w:right w:val="none" w:sz="0" w:space="0" w:color="auto"/>
          </w:divBdr>
        </w:div>
        <w:div w:id="621499152">
          <w:marLeft w:val="0"/>
          <w:marRight w:val="0"/>
          <w:marTop w:val="0"/>
          <w:marBottom w:val="0"/>
          <w:divBdr>
            <w:top w:val="none" w:sz="0" w:space="0" w:color="auto"/>
            <w:left w:val="none" w:sz="0" w:space="0" w:color="auto"/>
            <w:bottom w:val="none" w:sz="0" w:space="0" w:color="auto"/>
            <w:right w:val="none" w:sz="0" w:space="0" w:color="auto"/>
          </w:divBdr>
        </w:div>
        <w:div w:id="783842019">
          <w:marLeft w:val="0"/>
          <w:marRight w:val="0"/>
          <w:marTop w:val="0"/>
          <w:marBottom w:val="0"/>
          <w:divBdr>
            <w:top w:val="none" w:sz="0" w:space="0" w:color="auto"/>
            <w:left w:val="none" w:sz="0" w:space="0" w:color="auto"/>
            <w:bottom w:val="none" w:sz="0" w:space="0" w:color="auto"/>
            <w:right w:val="none" w:sz="0" w:space="0" w:color="auto"/>
          </w:divBdr>
        </w:div>
        <w:div w:id="1076320980">
          <w:marLeft w:val="0"/>
          <w:marRight w:val="0"/>
          <w:marTop w:val="0"/>
          <w:marBottom w:val="0"/>
          <w:divBdr>
            <w:top w:val="none" w:sz="0" w:space="0" w:color="auto"/>
            <w:left w:val="none" w:sz="0" w:space="0" w:color="auto"/>
            <w:bottom w:val="none" w:sz="0" w:space="0" w:color="auto"/>
            <w:right w:val="none" w:sz="0" w:space="0" w:color="auto"/>
          </w:divBdr>
        </w:div>
        <w:div w:id="1099368454">
          <w:marLeft w:val="0"/>
          <w:marRight w:val="0"/>
          <w:marTop w:val="0"/>
          <w:marBottom w:val="0"/>
          <w:divBdr>
            <w:top w:val="none" w:sz="0" w:space="0" w:color="auto"/>
            <w:left w:val="none" w:sz="0" w:space="0" w:color="auto"/>
            <w:bottom w:val="none" w:sz="0" w:space="0" w:color="auto"/>
            <w:right w:val="none" w:sz="0" w:space="0" w:color="auto"/>
          </w:divBdr>
        </w:div>
        <w:div w:id="1147362693">
          <w:marLeft w:val="0"/>
          <w:marRight w:val="0"/>
          <w:marTop w:val="0"/>
          <w:marBottom w:val="0"/>
          <w:divBdr>
            <w:top w:val="none" w:sz="0" w:space="0" w:color="auto"/>
            <w:left w:val="none" w:sz="0" w:space="0" w:color="auto"/>
            <w:bottom w:val="none" w:sz="0" w:space="0" w:color="auto"/>
            <w:right w:val="none" w:sz="0" w:space="0" w:color="auto"/>
          </w:divBdr>
        </w:div>
        <w:div w:id="1349336119">
          <w:marLeft w:val="0"/>
          <w:marRight w:val="0"/>
          <w:marTop w:val="0"/>
          <w:marBottom w:val="0"/>
          <w:divBdr>
            <w:top w:val="none" w:sz="0" w:space="0" w:color="auto"/>
            <w:left w:val="none" w:sz="0" w:space="0" w:color="auto"/>
            <w:bottom w:val="none" w:sz="0" w:space="0" w:color="auto"/>
            <w:right w:val="none" w:sz="0" w:space="0" w:color="auto"/>
          </w:divBdr>
        </w:div>
        <w:div w:id="1420323154">
          <w:marLeft w:val="0"/>
          <w:marRight w:val="0"/>
          <w:marTop w:val="0"/>
          <w:marBottom w:val="0"/>
          <w:divBdr>
            <w:top w:val="none" w:sz="0" w:space="0" w:color="auto"/>
            <w:left w:val="none" w:sz="0" w:space="0" w:color="auto"/>
            <w:bottom w:val="none" w:sz="0" w:space="0" w:color="auto"/>
            <w:right w:val="none" w:sz="0" w:space="0" w:color="auto"/>
          </w:divBdr>
        </w:div>
        <w:div w:id="2136098675">
          <w:marLeft w:val="0"/>
          <w:marRight w:val="0"/>
          <w:marTop w:val="0"/>
          <w:marBottom w:val="0"/>
          <w:divBdr>
            <w:top w:val="none" w:sz="0" w:space="0" w:color="auto"/>
            <w:left w:val="none" w:sz="0" w:space="0" w:color="auto"/>
            <w:bottom w:val="none" w:sz="0" w:space="0" w:color="auto"/>
            <w:right w:val="none" w:sz="0" w:space="0" w:color="auto"/>
          </w:divBdr>
        </w:div>
      </w:divsChild>
    </w:div>
    <w:div w:id="426582683">
      <w:bodyDiv w:val="1"/>
      <w:marLeft w:val="0"/>
      <w:marRight w:val="0"/>
      <w:marTop w:val="0"/>
      <w:marBottom w:val="0"/>
      <w:divBdr>
        <w:top w:val="none" w:sz="0" w:space="0" w:color="auto"/>
        <w:left w:val="none" w:sz="0" w:space="0" w:color="auto"/>
        <w:bottom w:val="none" w:sz="0" w:space="0" w:color="auto"/>
        <w:right w:val="none" w:sz="0" w:space="0" w:color="auto"/>
      </w:divBdr>
    </w:div>
    <w:div w:id="533538027">
      <w:bodyDiv w:val="1"/>
      <w:marLeft w:val="0"/>
      <w:marRight w:val="0"/>
      <w:marTop w:val="0"/>
      <w:marBottom w:val="0"/>
      <w:divBdr>
        <w:top w:val="none" w:sz="0" w:space="0" w:color="auto"/>
        <w:left w:val="none" w:sz="0" w:space="0" w:color="auto"/>
        <w:bottom w:val="none" w:sz="0" w:space="0" w:color="auto"/>
        <w:right w:val="none" w:sz="0" w:space="0" w:color="auto"/>
      </w:divBdr>
    </w:div>
    <w:div w:id="589004771">
      <w:bodyDiv w:val="1"/>
      <w:marLeft w:val="0"/>
      <w:marRight w:val="0"/>
      <w:marTop w:val="0"/>
      <w:marBottom w:val="0"/>
      <w:divBdr>
        <w:top w:val="none" w:sz="0" w:space="0" w:color="auto"/>
        <w:left w:val="none" w:sz="0" w:space="0" w:color="auto"/>
        <w:bottom w:val="none" w:sz="0" w:space="0" w:color="auto"/>
        <w:right w:val="none" w:sz="0" w:space="0" w:color="auto"/>
      </w:divBdr>
    </w:div>
    <w:div w:id="625620818">
      <w:bodyDiv w:val="1"/>
      <w:marLeft w:val="0"/>
      <w:marRight w:val="0"/>
      <w:marTop w:val="0"/>
      <w:marBottom w:val="0"/>
      <w:divBdr>
        <w:top w:val="none" w:sz="0" w:space="0" w:color="auto"/>
        <w:left w:val="none" w:sz="0" w:space="0" w:color="auto"/>
        <w:bottom w:val="none" w:sz="0" w:space="0" w:color="auto"/>
        <w:right w:val="none" w:sz="0" w:space="0" w:color="auto"/>
      </w:divBdr>
    </w:div>
    <w:div w:id="712967812">
      <w:bodyDiv w:val="1"/>
      <w:marLeft w:val="0"/>
      <w:marRight w:val="0"/>
      <w:marTop w:val="0"/>
      <w:marBottom w:val="0"/>
      <w:divBdr>
        <w:top w:val="none" w:sz="0" w:space="0" w:color="auto"/>
        <w:left w:val="none" w:sz="0" w:space="0" w:color="auto"/>
        <w:bottom w:val="none" w:sz="0" w:space="0" w:color="auto"/>
        <w:right w:val="none" w:sz="0" w:space="0" w:color="auto"/>
      </w:divBdr>
    </w:div>
    <w:div w:id="835531271">
      <w:bodyDiv w:val="1"/>
      <w:marLeft w:val="0"/>
      <w:marRight w:val="0"/>
      <w:marTop w:val="0"/>
      <w:marBottom w:val="0"/>
      <w:divBdr>
        <w:top w:val="none" w:sz="0" w:space="0" w:color="auto"/>
        <w:left w:val="none" w:sz="0" w:space="0" w:color="auto"/>
        <w:bottom w:val="none" w:sz="0" w:space="0" w:color="auto"/>
        <w:right w:val="none" w:sz="0" w:space="0" w:color="auto"/>
      </w:divBdr>
    </w:div>
    <w:div w:id="873494756">
      <w:bodyDiv w:val="1"/>
      <w:marLeft w:val="0"/>
      <w:marRight w:val="0"/>
      <w:marTop w:val="0"/>
      <w:marBottom w:val="0"/>
      <w:divBdr>
        <w:top w:val="none" w:sz="0" w:space="0" w:color="auto"/>
        <w:left w:val="none" w:sz="0" w:space="0" w:color="auto"/>
        <w:bottom w:val="none" w:sz="0" w:space="0" w:color="auto"/>
        <w:right w:val="none" w:sz="0" w:space="0" w:color="auto"/>
      </w:divBdr>
    </w:div>
    <w:div w:id="912860736">
      <w:bodyDiv w:val="1"/>
      <w:marLeft w:val="0"/>
      <w:marRight w:val="0"/>
      <w:marTop w:val="0"/>
      <w:marBottom w:val="0"/>
      <w:divBdr>
        <w:top w:val="none" w:sz="0" w:space="0" w:color="auto"/>
        <w:left w:val="none" w:sz="0" w:space="0" w:color="auto"/>
        <w:bottom w:val="none" w:sz="0" w:space="0" w:color="auto"/>
        <w:right w:val="none" w:sz="0" w:space="0" w:color="auto"/>
      </w:divBdr>
    </w:div>
    <w:div w:id="929050027">
      <w:bodyDiv w:val="1"/>
      <w:marLeft w:val="0"/>
      <w:marRight w:val="0"/>
      <w:marTop w:val="0"/>
      <w:marBottom w:val="0"/>
      <w:divBdr>
        <w:top w:val="none" w:sz="0" w:space="0" w:color="auto"/>
        <w:left w:val="none" w:sz="0" w:space="0" w:color="auto"/>
        <w:bottom w:val="none" w:sz="0" w:space="0" w:color="auto"/>
        <w:right w:val="none" w:sz="0" w:space="0" w:color="auto"/>
      </w:divBdr>
    </w:div>
    <w:div w:id="976256305">
      <w:bodyDiv w:val="1"/>
      <w:marLeft w:val="0"/>
      <w:marRight w:val="0"/>
      <w:marTop w:val="0"/>
      <w:marBottom w:val="0"/>
      <w:divBdr>
        <w:top w:val="none" w:sz="0" w:space="0" w:color="auto"/>
        <w:left w:val="none" w:sz="0" w:space="0" w:color="auto"/>
        <w:bottom w:val="none" w:sz="0" w:space="0" w:color="auto"/>
        <w:right w:val="none" w:sz="0" w:space="0" w:color="auto"/>
      </w:divBdr>
    </w:div>
    <w:div w:id="995768905">
      <w:bodyDiv w:val="1"/>
      <w:marLeft w:val="0"/>
      <w:marRight w:val="0"/>
      <w:marTop w:val="0"/>
      <w:marBottom w:val="0"/>
      <w:divBdr>
        <w:top w:val="none" w:sz="0" w:space="0" w:color="auto"/>
        <w:left w:val="none" w:sz="0" w:space="0" w:color="auto"/>
        <w:bottom w:val="none" w:sz="0" w:space="0" w:color="auto"/>
        <w:right w:val="none" w:sz="0" w:space="0" w:color="auto"/>
      </w:divBdr>
    </w:div>
    <w:div w:id="998193610">
      <w:bodyDiv w:val="1"/>
      <w:marLeft w:val="0"/>
      <w:marRight w:val="0"/>
      <w:marTop w:val="0"/>
      <w:marBottom w:val="0"/>
      <w:divBdr>
        <w:top w:val="none" w:sz="0" w:space="0" w:color="auto"/>
        <w:left w:val="none" w:sz="0" w:space="0" w:color="auto"/>
        <w:bottom w:val="none" w:sz="0" w:space="0" w:color="auto"/>
        <w:right w:val="none" w:sz="0" w:space="0" w:color="auto"/>
      </w:divBdr>
    </w:div>
    <w:div w:id="1004672564">
      <w:bodyDiv w:val="1"/>
      <w:marLeft w:val="0"/>
      <w:marRight w:val="0"/>
      <w:marTop w:val="0"/>
      <w:marBottom w:val="0"/>
      <w:divBdr>
        <w:top w:val="none" w:sz="0" w:space="0" w:color="auto"/>
        <w:left w:val="none" w:sz="0" w:space="0" w:color="auto"/>
        <w:bottom w:val="none" w:sz="0" w:space="0" w:color="auto"/>
        <w:right w:val="none" w:sz="0" w:space="0" w:color="auto"/>
      </w:divBdr>
    </w:div>
    <w:div w:id="1005787620">
      <w:bodyDiv w:val="1"/>
      <w:marLeft w:val="0"/>
      <w:marRight w:val="0"/>
      <w:marTop w:val="0"/>
      <w:marBottom w:val="0"/>
      <w:divBdr>
        <w:top w:val="none" w:sz="0" w:space="0" w:color="auto"/>
        <w:left w:val="none" w:sz="0" w:space="0" w:color="auto"/>
        <w:bottom w:val="none" w:sz="0" w:space="0" w:color="auto"/>
        <w:right w:val="none" w:sz="0" w:space="0" w:color="auto"/>
      </w:divBdr>
    </w:div>
    <w:div w:id="1059011020">
      <w:bodyDiv w:val="1"/>
      <w:marLeft w:val="0"/>
      <w:marRight w:val="0"/>
      <w:marTop w:val="0"/>
      <w:marBottom w:val="0"/>
      <w:divBdr>
        <w:top w:val="none" w:sz="0" w:space="0" w:color="auto"/>
        <w:left w:val="none" w:sz="0" w:space="0" w:color="auto"/>
        <w:bottom w:val="none" w:sz="0" w:space="0" w:color="auto"/>
        <w:right w:val="none" w:sz="0" w:space="0" w:color="auto"/>
      </w:divBdr>
    </w:div>
    <w:div w:id="1065765114">
      <w:bodyDiv w:val="1"/>
      <w:marLeft w:val="0"/>
      <w:marRight w:val="0"/>
      <w:marTop w:val="0"/>
      <w:marBottom w:val="0"/>
      <w:divBdr>
        <w:top w:val="none" w:sz="0" w:space="0" w:color="auto"/>
        <w:left w:val="none" w:sz="0" w:space="0" w:color="auto"/>
        <w:bottom w:val="none" w:sz="0" w:space="0" w:color="auto"/>
        <w:right w:val="none" w:sz="0" w:space="0" w:color="auto"/>
      </w:divBdr>
    </w:div>
    <w:div w:id="1076243279">
      <w:bodyDiv w:val="1"/>
      <w:marLeft w:val="0"/>
      <w:marRight w:val="0"/>
      <w:marTop w:val="0"/>
      <w:marBottom w:val="0"/>
      <w:divBdr>
        <w:top w:val="none" w:sz="0" w:space="0" w:color="auto"/>
        <w:left w:val="none" w:sz="0" w:space="0" w:color="auto"/>
        <w:bottom w:val="none" w:sz="0" w:space="0" w:color="auto"/>
        <w:right w:val="none" w:sz="0" w:space="0" w:color="auto"/>
      </w:divBdr>
    </w:div>
    <w:div w:id="1186208493">
      <w:bodyDiv w:val="1"/>
      <w:marLeft w:val="0"/>
      <w:marRight w:val="0"/>
      <w:marTop w:val="0"/>
      <w:marBottom w:val="0"/>
      <w:divBdr>
        <w:top w:val="none" w:sz="0" w:space="0" w:color="auto"/>
        <w:left w:val="none" w:sz="0" w:space="0" w:color="auto"/>
        <w:bottom w:val="none" w:sz="0" w:space="0" w:color="auto"/>
        <w:right w:val="none" w:sz="0" w:space="0" w:color="auto"/>
      </w:divBdr>
    </w:div>
    <w:div w:id="1212570459">
      <w:bodyDiv w:val="1"/>
      <w:marLeft w:val="0"/>
      <w:marRight w:val="0"/>
      <w:marTop w:val="0"/>
      <w:marBottom w:val="0"/>
      <w:divBdr>
        <w:top w:val="none" w:sz="0" w:space="0" w:color="auto"/>
        <w:left w:val="none" w:sz="0" w:space="0" w:color="auto"/>
        <w:bottom w:val="none" w:sz="0" w:space="0" w:color="auto"/>
        <w:right w:val="none" w:sz="0" w:space="0" w:color="auto"/>
      </w:divBdr>
    </w:div>
    <w:div w:id="1270550787">
      <w:bodyDiv w:val="1"/>
      <w:marLeft w:val="0"/>
      <w:marRight w:val="0"/>
      <w:marTop w:val="0"/>
      <w:marBottom w:val="0"/>
      <w:divBdr>
        <w:top w:val="none" w:sz="0" w:space="0" w:color="auto"/>
        <w:left w:val="none" w:sz="0" w:space="0" w:color="auto"/>
        <w:bottom w:val="none" w:sz="0" w:space="0" w:color="auto"/>
        <w:right w:val="none" w:sz="0" w:space="0" w:color="auto"/>
      </w:divBdr>
    </w:div>
    <w:div w:id="1299148498">
      <w:bodyDiv w:val="1"/>
      <w:marLeft w:val="0"/>
      <w:marRight w:val="0"/>
      <w:marTop w:val="0"/>
      <w:marBottom w:val="0"/>
      <w:divBdr>
        <w:top w:val="none" w:sz="0" w:space="0" w:color="auto"/>
        <w:left w:val="none" w:sz="0" w:space="0" w:color="auto"/>
        <w:bottom w:val="none" w:sz="0" w:space="0" w:color="auto"/>
        <w:right w:val="none" w:sz="0" w:space="0" w:color="auto"/>
      </w:divBdr>
    </w:div>
    <w:div w:id="1307123865">
      <w:bodyDiv w:val="1"/>
      <w:marLeft w:val="0"/>
      <w:marRight w:val="0"/>
      <w:marTop w:val="0"/>
      <w:marBottom w:val="0"/>
      <w:divBdr>
        <w:top w:val="none" w:sz="0" w:space="0" w:color="auto"/>
        <w:left w:val="none" w:sz="0" w:space="0" w:color="auto"/>
        <w:bottom w:val="none" w:sz="0" w:space="0" w:color="auto"/>
        <w:right w:val="none" w:sz="0" w:space="0" w:color="auto"/>
      </w:divBdr>
    </w:div>
    <w:div w:id="1343625933">
      <w:bodyDiv w:val="1"/>
      <w:marLeft w:val="0"/>
      <w:marRight w:val="0"/>
      <w:marTop w:val="0"/>
      <w:marBottom w:val="0"/>
      <w:divBdr>
        <w:top w:val="none" w:sz="0" w:space="0" w:color="auto"/>
        <w:left w:val="none" w:sz="0" w:space="0" w:color="auto"/>
        <w:bottom w:val="none" w:sz="0" w:space="0" w:color="auto"/>
        <w:right w:val="none" w:sz="0" w:space="0" w:color="auto"/>
      </w:divBdr>
    </w:div>
    <w:div w:id="1355887761">
      <w:bodyDiv w:val="1"/>
      <w:marLeft w:val="0"/>
      <w:marRight w:val="0"/>
      <w:marTop w:val="0"/>
      <w:marBottom w:val="0"/>
      <w:divBdr>
        <w:top w:val="none" w:sz="0" w:space="0" w:color="auto"/>
        <w:left w:val="none" w:sz="0" w:space="0" w:color="auto"/>
        <w:bottom w:val="none" w:sz="0" w:space="0" w:color="auto"/>
        <w:right w:val="none" w:sz="0" w:space="0" w:color="auto"/>
      </w:divBdr>
      <w:divsChild>
        <w:div w:id="955991681">
          <w:marLeft w:val="446"/>
          <w:marRight w:val="0"/>
          <w:marTop w:val="0"/>
          <w:marBottom w:val="0"/>
          <w:divBdr>
            <w:top w:val="none" w:sz="0" w:space="0" w:color="auto"/>
            <w:left w:val="none" w:sz="0" w:space="0" w:color="auto"/>
            <w:bottom w:val="none" w:sz="0" w:space="0" w:color="auto"/>
            <w:right w:val="none" w:sz="0" w:space="0" w:color="auto"/>
          </w:divBdr>
        </w:div>
      </w:divsChild>
    </w:div>
    <w:div w:id="1364330563">
      <w:bodyDiv w:val="1"/>
      <w:marLeft w:val="0"/>
      <w:marRight w:val="0"/>
      <w:marTop w:val="0"/>
      <w:marBottom w:val="0"/>
      <w:divBdr>
        <w:top w:val="none" w:sz="0" w:space="0" w:color="auto"/>
        <w:left w:val="none" w:sz="0" w:space="0" w:color="auto"/>
        <w:bottom w:val="none" w:sz="0" w:space="0" w:color="auto"/>
        <w:right w:val="none" w:sz="0" w:space="0" w:color="auto"/>
      </w:divBdr>
    </w:div>
    <w:div w:id="1476606258">
      <w:bodyDiv w:val="1"/>
      <w:marLeft w:val="0"/>
      <w:marRight w:val="0"/>
      <w:marTop w:val="0"/>
      <w:marBottom w:val="0"/>
      <w:divBdr>
        <w:top w:val="none" w:sz="0" w:space="0" w:color="auto"/>
        <w:left w:val="none" w:sz="0" w:space="0" w:color="auto"/>
        <w:bottom w:val="none" w:sz="0" w:space="0" w:color="auto"/>
        <w:right w:val="none" w:sz="0" w:space="0" w:color="auto"/>
      </w:divBdr>
    </w:div>
    <w:div w:id="1508398338">
      <w:bodyDiv w:val="1"/>
      <w:marLeft w:val="0"/>
      <w:marRight w:val="0"/>
      <w:marTop w:val="0"/>
      <w:marBottom w:val="0"/>
      <w:divBdr>
        <w:top w:val="none" w:sz="0" w:space="0" w:color="auto"/>
        <w:left w:val="none" w:sz="0" w:space="0" w:color="auto"/>
        <w:bottom w:val="none" w:sz="0" w:space="0" w:color="auto"/>
        <w:right w:val="none" w:sz="0" w:space="0" w:color="auto"/>
      </w:divBdr>
    </w:div>
    <w:div w:id="1548494733">
      <w:bodyDiv w:val="1"/>
      <w:marLeft w:val="0"/>
      <w:marRight w:val="0"/>
      <w:marTop w:val="0"/>
      <w:marBottom w:val="0"/>
      <w:divBdr>
        <w:top w:val="none" w:sz="0" w:space="0" w:color="auto"/>
        <w:left w:val="none" w:sz="0" w:space="0" w:color="auto"/>
        <w:bottom w:val="none" w:sz="0" w:space="0" w:color="auto"/>
        <w:right w:val="none" w:sz="0" w:space="0" w:color="auto"/>
      </w:divBdr>
    </w:div>
    <w:div w:id="1575118260">
      <w:bodyDiv w:val="1"/>
      <w:marLeft w:val="0"/>
      <w:marRight w:val="0"/>
      <w:marTop w:val="0"/>
      <w:marBottom w:val="0"/>
      <w:divBdr>
        <w:top w:val="none" w:sz="0" w:space="0" w:color="auto"/>
        <w:left w:val="none" w:sz="0" w:space="0" w:color="auto"/>
        <w:bottom w:val="none" w:sz="0" w:space="0" w:color="auto"/>
        <w:right w:val="none" w:sz="0" w:space="0" w:color="auto"/>
      </w:divBdr>
    </w:div>
    <w:div w:id="1575505755">
      <w:bodyDiv w:val="1"/>
      <w:marLeft w:val="0"/>
      <w:marRight w:val="0"/>
      <w:marTop w:val="0"/>
      <w:marBottom w:val="0"/>
      <w:divBdr>
        <w:top w:val="none" w:sz="0" w:space="0" w:color="auto"/>
        <w:left w:val="none" w:sz="0" w:space="0" w:color="auto"/>
        <w:bottom w:val="none" w:sz="0" w:space="0" w:color="auto"/>
        <w:right w:val="none" w:sz="0" w:space="0" w:color="auto"/>
      </w:divBdr>
    </w:div>
    <w:div w:id="1620716921">
      <w:bodyDiv w:val="1"/>
      <w:marLeft w:val="0"/>
      <w:marRight w:val="0"/>
      <w:marTop w:val="0"/>
      <w:marBottom w:val="0"/>
      <w:divBdr>
        <w:top w:val="none" w:sz="0" w:space="0" w:color="auto"/>
        <w:left w:val="none" w:sz="0" w:space="0" w:color="auto"/>
        <w:bottom w:val="none" w:sz="0" w:space="0" w:color="auto"/>
        <w:right w:val="none" w:sz="0" w:space="0" w:color="auto"/>
      </w:divBdr>
    </w:div>
    <w:div w:id="1637687625">
      <w:bodyDiv w:val="1"/>
      <w:marLeft w:val="0"/>
      <w:marRight w:val="0"/>
      <w:marTop w:val="0"/>
      <w:marBottom w:val="0"/>
      <w:divBdr>
        <w:top w:val="none" w:sz="0" w:space="0" w:color="auto"/>
        <w:left w:val="none" w:sz="0" w:space="0" w:color="auto"/>
        <w:bottom w:val="none" w:sz="0" w:space="0" w:color="auto"/>
        <w:right w:val="none" w:sz="0" w:space="0" w:color="auto"/>
      </w:divBdr>
    </w:div>
    <w:div w:id="1745950908">
      <w:bodyDiv w:val="1"/>
      <w:marLeft w:val="0"/>
      <w:marRight w:val="0"/>
      <w:marTop w:val="0"/>
      <w:marBottom w:val="0"/>
      <w:divBdr>
        <w:top w:val="none" w:sz="0" w:space="0" w:color="auto"/>
        <w:left w:val="none" w:sz="0" w:space="0" w:color="auto"/>
        <w:bottom w:val="none" w:sz="0" w:space="0" w:color="auto"/>
        <w:right w:val="none" w:sz="0" w:space="0" w:color="auto"/>
      </w:divBdr>
    </w:div>
    <w:div w:id="1871602112">
      <w:bodyDiv w:val="1"/>
      <w:marLeft w:val="0"/>
      <w:marRight w:val="0"/>
      <w:marTop w:val="0"/>
      <w:marBottom w:val="0"/>
      <w:divBdr>
        <w:top w:val="none" w:sz="0" w:space="0" w:color="auto"/>
        <w:left w:val="none" w:sz="0" w:space="0" w:color="auto"/>
        <w:bottom w:val="none" w:sz="0" w:space="0" w:color="auto"/>
        <w:right w:val="none" w:sz="0" w:space="0" w:color="auto"/>
      </w:divBdr>
    </w:div>
    <w:div w:id="1951663375">
      <w:bodyDiv w:val="1"/>
      <w:marLeft w:val="0"/>
      <w:marRight w:val="0"/>
      <w:marTop w:val="0"/>
      <w:marBottom w:val="0"/>
      <w:divBdr>
        <w:top w:val="none" w:sz="0" w:space="0" w:color="auto"/>
        <w:left w:val="none" w:sz="0" w:space="0" w:color="auto"/>
        <w:bottom w:val="none" w:sz="0" w:space="0" w:color="auto"/>
        <w:right w:val="none" w:sz="0" w:space="0" w:color="auto"/>
      </w:divBdr>
    </w:div>
    <w:div w:id="1969512609">
      <w:bodyDiv w:val="1"/>
      <w:marLeft w:val="0"/>
      <w:marRight w:val="0"/>
      <w:marTop w:val="0"/>
      <w:marBottom w:val="0"/>
      <w:divBdr>
        <w:top w:val="none" w:sz="0" w:space="0" w:color="auto"/>
        <w:left w:val="none" w:sz="0" w:space="0" w:color="auto"/>
        <w:bottom w:val="none" w:sz="0" w:space="0" w:color="auto"/>
        <w:right w:val="none" w:sz="0" w:space="0" w:color="auto"/>
      </w:divBdr>
    </w:div>
    <w:div w:id="2005812683">
      <w:bodyDiv w:val="1"/>
      <w:marLeft w:val="0"/>
      <w:marRight w:val="0"/>
      <w:marTop w:val="0"/>
      <w:marBottom w:val="0"/>
      <w:divBdr>
        <w:top w:val="none" w:sz="0" w:space="0" w:color="auto"/>
        <w:left w:val="none" w:sz="0" w:space="0" w:color="auto"/>
        <w:bottom w:val="none" w:sz="0" w:space="0" w:color="auto"/>
        <w:right w:val="none" w:sz="0" w:space="0" w:color="auto"/>
      </w:divBdr>
    </w:div>
    <w:div w:id="2018538675">
      <w:bodyDiv w:val="1"/>
      <w:marLeft w:val="0"/>
      <w:marRight w:val="0"/>
      <w:marTop w:val="0"/>
      <w:marBottom w:val="0"/>
      <w:divBdr>
        <w:top w:val="none" w:sz="0" w:space="0" w:color="auto"/>
        <w:left w:val="none" w:sz="0" w:space="0" w:color="auto"/>
        <w:bottom w:val="none" w:sz="0" w:space="0" w:color="auto"/>
        <w:right w:val="none" w:sz="0" w:space="0" w:color="auto"/>
      </w:divBdr>
    </w:div>
    <w:div w:id="20302594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5.pn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image" Target="media/image8.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chart" Target="charts/chart2.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7.sv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chart" Target="charts/chart1.xml"/><Relationship Id="rId23"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image" Target="media/image6.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image" Target="media/image9.png"/></Relationships>
</file>

<file path=word/_rels/header1.xml.rels><?xml version="1.0" encoding="UTF-8" standalone="yes"?>
<Relationships xmlns="http://schemas.openxmlformats.org/package/2006/relationships"><Relationship Id="rId1" Type="http://schemas.openxmlformats.org/officeDocument/2006/relationships/image" Target="media/image10.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spPr>
            <a:solidFill>
              <a:srgbClr val="990033"/>
            </a:solidFill>
            <a:ln>
              <a:noFill/>
            </a:ln>
            <a:effectLst/>
            <a:sp3d/>
          </c:spPr>
          <c:invertIfNegative val="0"/>
          <c:dLbls>
            <c:dLbl>
              <c:idx val="0"/>
              <c:layout>
                <c:manualLayout>
                  <c:x val="1.6666666666666666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3A3-4961-A424-F6305D78A1B4}"/>
                </c:ext>
              </c:extLst>
            </c:dLbl>
            <c:dLbl>
              <c:idx val="4"/>
              <c:layout>
                <c:manualLayout>
                  <c:x val="2.2222222222222223E-2"/>
                  <c:y val="-4.62962962962962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3A3-4961-A424-F6305D78A1B4}"/>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mn-lt"/>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caracterización!$B$26:$B$30</c:f>
              <c:strCache>
                <c:ptCount val="5"/>
                <c:pt idx="0">
                  <c:v>Directivo</c:v>
                </c:pt>
                <c:pt idx="1">
                  <c:v>Asesor</c:v>
                </c:pt>
                <c:pt idx="2">
                  <c:v>Profesional</c:v>
                </c:pt>
                <c:pt idx="3">
                  <c:v>Técnico</c:v>
                </c:pt>
                <c:pt idx="4">
                  <c:v>Asistencial</c:v>
                </c:pt>
              </c:strCache>
            </c:strRef>
          </c:cat>
          <c:val>
            <c:numRef>
              <c:f>caracterización!$C$26:$C$30</c:f>
              <c:numCache>
                <c:formatCode>General</c:formatCode>
                <c:ptCount val="5"/>
                <c:pt idx="0">
                  <c:v>21</c:v>
                </c:pt>
                <c:pt idx="1">
                  <c:v>84</c:v>
                </c:pt>
                <c:pt idx="2">
                  <c:v>151</c:v>
                </c:pt>
                <c:pt idx="3">
                  <c:v>39</c:v>
                </c:pt>
                <c:pt idx="4">
                  <c:v>115</c:v>
                </c:pt>
              </c:numCache>
            </c:numRef>
          </c:val>
          <c:extLst>
            <c:ext xmlns:c16="http://schemas.microsoft.com/office/drawing/2014/chart" uri="{C3380CC4-5D6E-409C-BE32-E72D297353CC}">
              <c16:uniqueId val="{00000002-E3A3-4961-A424-F6305D78A1B4}"/>
            </c:ext>
          </c:extLst>
        </c:ser>
        <c:dLbls>
          <c:showLegendKey val="0"/>
          <c:showVal val="0"/>
          <c:showCatName val="0"/>
          <c:showSerName val="0"/>
          <c:showPercent val="0"/>
          <c:showBubbleSize val="0"/>
        </c:dLbls>
        <c:gapWidth val="150"/>
        <c:shape val="box"/>
        <c:axId val="1206827712"/>
        <c:axId val="1206824992"/>
        <c:axId val="0"/>
      </c:bar3DChart>
      <c:catAx>
        <c:axId val="1206827712"/>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rgbClr val="800000"/>
                </a:solidFill>
                <a:latin typeface="Montserrat" pitchFamily="2" charset="0"/>
                <a:ea typeface="+mn-ea"/>
                <a:cs typeface="+mn-cs"/>
              </a:defRPr>
            </a:pPr>
            <a:endParaRPr lang="es-CO"/>
          </a:p>
        </c:txPr>
        <c:crossAx val="1206824992"/>
        <c:crosses val="autoZero"/>
        <c:auto val="1"/>
        <c:lblAlgn val="ctr"/>
        <c:lblOffset val="100"/>
        <c:noMultiLvlLbl val="0"/>
      </c:catAx>
      <c:valAx>
        <c:axId val="1206824992"/>
        <c:scaling>
          <c:orientation val="minMax"/>
        </c:scaling>
        <c:delete val="1"/>
        <c:axPos val="b"/>
        <c:numFmt formatCode="General" sourceLinked="1"/>
        <c:majorTickMark val="none"/>
        <c:minorTickMark val="none"/>
        <c:tickLblPos val="nextTo"/>
        <c:crossAx val="120682771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s-CO"/>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1906775479345058"/>
          <c:y val="1.129034232497163E-2"/>
          <c:w val="0.4709600143475583"/>
          <c:h val="0.92055175865250782"/>
        </c:manualLayout>
      </c:layout>
      <c:barChart>
        <c:barDir val="bar"/>
        <c:grouping val="clustered"/>
        <c:varyColors val="0"/>
        <c:ser>
          <c:idx val="0"/>
          <c:order val="0"/>
          <c:spPr>
            <a:pattFill prst="ltDnDiag">
              <a:fgClr>
                <a:srgbClr val="C00000"/>
              </a:fgClr>
              <a:bgClr>
                <a:schemeClr val="bg1"/>
              </a:bgClr>
            </a:pattFill>
            <a:ln>
              <a:noFill/>
            </a:ln>
            <a:effectLst/>
          </c:spPr>
          <c:invertIfNegative val="0"/>
          <c:dLbls>
            <c:dLbl>
              <c:idx val="0"/>
              <c:layout>
                <c:manualLayout>
                  <c:x val="-5.1262334999359217E-3"/>
                  <c:y val="5.34918276374441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B38-44CB-9701-486E6C3C0766}"/>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rgbClr val="C00000"/>
                    </a:solidFill>
                    <a:latin typeface="+mn-lt"/>
                    <a:ea typeface="+mn-ea"/>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Hoja4!$B$13:$B$18</c:f>
              <c:strCache>
                <c:ptCount val="6"/>
                <c:pt idx="0">
                  <c:v>HABILIDADES Y COMPETENCIAS </c:v>
                </c:pt>
                <c:pt idx="1">
                  <c:v>TRANSFOMACIÓN DIGITAL Y CIBERCULTURA </c:v>
                </c:pt>
                <c:pt idx="2">
                  <c:v>PROBIDAD. ÉTICA E IDENTIDAD DE LO PÚBLICO </c:v>
                </c:pt>
                <c:pt idx="3">
                  <c:v>MUJERES, INCLUSIÓN Y DIVERSIDAD</c:v>
                </c:pt>
                <c:pt idx="4">
                  <c:v>TERRITORIO VIDA Y AMBIENTE </c:v>
                </c:pt>
                <c:pt idx="5">
                  <c:v>PAZ TOTAL, MEMORIA Y DERECHOS HUMANOS</c:v>
                </c:pt>
              </c:strCache>
            </c:strRef>
          </c:cat>
          <c:val>
            <c:numRef>
              <c:f>Hoja4!$C$13:$C$18</c:f>
              <c:numCache>
                <c:formatCode>0%</c:formatCode>
                <c:ptCount val="6"/>
                <c:pt idx="0">
                  <c:v>0.28000000000000003</c:v>
                </c:pt>
                <c:pt idx="1">
                  <c:v>0.22</c:v>
                </c:pt>
                <c:pt idx="2">
                  <c:v>0.14000000000000001</c:v>
                </c:pt>
                <c:pt idx="3">
                  <c:v>0.13</c:v>
                </c:pt>
                <c:pt idx="4">
                  <c:v>0.12</c:v>
                </c:pt>
                <c:pt idx="5">
                  <c:v>0.11</c:v>
                </c:pt>
              </c:numCache>
            </c:numRef>
          </c:val>
          <c:extLst>
            <c:ext xmlns:c16="http://schemas.microsoft.com/office/drawing/2014/chart" uri="{C3380CC4-5D6E-409C-BE32-E72D297353CC}">
              <c16:uniqueId val="{00000000-FB38-44CB-9701-486E6C3C0766}"/>
            </c:ext>
          </c:extLst>
        </c:ser>
        <c:dLbls>
          <c:showLegendKey val="0"/>
          <c:showVal val="0"/>
          <c:showCatName val="0"/>
          <c:showSerName val="0"/>
          <c:showPercent val="0"/>
          <c:showBubbleSize val="0"/>
        </c:dLbls>
        <c:gapWidth val="182"/>
        <c:axId val="1206828256"/>
        <c:axId val="1206820640"/>
      </c:barChart>
      <c:catAx>
        <c:axId val="120682825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ontserrat" pitchFamily="2" charset="0"/>
                <a:ea typeface="+mn-ea"/>
                <a:cs typeface="+mn-cs"/>
              </a:defRPr>
            </a:pPr>
            <a:endParaRPr lang="es-CO"/>
          </a:p>
        </c:txPr>
        <c:crossAx val="1206820640"/>
        <c:crosses val="autoZero"/>
        <c:auto val="1"/>
        <c:lblAlgn val="ctr"/>
        <c:lblOffset val="100"/>
        <c:noMultiLvlLbl val="0"/>
      </c:catAx>
      <c:valAx>
        <c:axId val="1206820640"/>
        <c:scaling>
          <c:orientation val="minMax"/>
        </c:scaling>
        <c:delete val="1"/>
        <c:axPos val="b"/>
        <c:numFmt formatCode="0%" sourceLinked="1"/>
        <c:majorTickMark val="none"/>
        <c:minorTickMark val="none"/>
        <c:tickLblPos val="nextTo"/>
        <c:crossAx val="12068282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s-CO"/>
    </a:p>
  </c:txPr>
  <c:externalData r:id="rId3">
    <c:autoUpdate val="0"/>
  </c:externalData>
</c:chartSpace>
</file>

<file path=word/charts/colors1.xml><?xml version="1.0" encoding="utf-8"?>
<cs:colorStyle xmlns:cs="http://schemas.microsoft.com/office/drawing/2012/chartStyle" xmlns:a="http://schemas.openxmlformats.org/drawingml/2006/main" meth="withinLinearReversed" id="21">
  <a:schemeClr val="accent1"/>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Formación para el desarrollo de competencias que impulsan resultados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7C15C5B009B1164492E50DD4602ABF18" ma:contentTypeVersion="21" ma:contentTypeDescription="Crear nuevo documento." ma:contentTypeScope="" ma:versionID="230416fdb93ff4c22e44caa3033d2a8d">
  <xsd:schema xmlns:xsd="http://www.w3.org/2001/XMLSchema" xmlns:xs="http://www.w3.org/2001/XMLSchema" xmlns:p="http://schemas.microsoft.com/office/2006/metadata/properties" xmlns:ns2="a8c18c6c-cefa-4b99-b050-d33e529ecf67" xmlns:ns3="dd6844ec-5394-4908-9fc7-2b61834fcc1b" targetNamespace="http://schemas.microsoft.com/office/2006/metadata/properties" ma:root="true" ma:fieldsID="67b8de1ace789b88206a55df91a866cb" ns2:_="" ns3:_="">
    <xsd:import namespace="a8c18c6c-cefa-4b99-b050-d33e529ecf67"/>
    <xsd:import namespace="dd6844ec-5394-4908-9fc7-2b61834fcc1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ObjectDetectorVersions" minOccurs="0"/>
                <xsd:element ref="ns2:MediaServiceSearchProperties" minOccurs="0"/>
                <xsd:element ref="ns2:_x002f__x002f_" minOccurs="0"/>
                <xsd:element ref="ns2:orden"/>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c18c6c-cefa-4b99-b050-d33e529ecf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Etiquetas de imagen" ma:readOnly="false" ma:fieldId="{5cf76f15-5ced-4ddc-b409-7134ff3c332f}" ma:taxonomyMulti="true" ma:sspId="b4a1e0e0-3b50-4177-8d07-c02f28f102b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_x002f__x002f_" ma:index="25" nillable="true" ma:displayName="//" ma:format="Thumbnail" ma:internalName="_x002f__x002f_">
      <xsd:simpleType>
        <xsd:restriction base="dms:Unknown"/>
      </xsd:simpleType>
    </xsd:element>
    <xsd:element name="orden" ma:index="26" ma:displayName="orden" ma:description="orden" ma:format="Dropdown" ma:internalName="orden" ma:percentage="FALSE">
      <xsd:simpleType>
        <xsd:restriction base="dms:Number">
          <xsd:maxInclusive value="10000"/>
          <xsd:minInclusive value="1"/>
        </xsd:restriction>
      </xsd:simpleType>
    </xsd:element>
  </xsd:schema>
  <xsd:schema xmlns:xsd="http://www.w3.org/2001/XMLSchema" xmlns:xs="http://www.w3.org/2001/XMLSchema" xmlns:dms="http://schemas.microsoft.com/office/2006/documentManagement/types" xmlns:pc="http://schemas.microsoft.com/office/infopath/2007/PartnerControls" targetNamespace="dd6844ec-5394-4908-9fc7-2b61834fcc1b" elementFormDefault="qualified">
    <xsd:import namespace="http://schemas.microsoft.com/office/2006/documentManagement/types"/>
    <xsd:import namespace="http://schemas.microsoft.com/office/infopath/2007/PartnerControls"/>
    <xsd:element name="SharedWithUsers" ma:index="10"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talles de uso compartido" ma:internalName="SharedWithDetails" ma:readOnly="true">
      <xsd:simpleType>
        <xsd:restriction base="dms:Note">
          <xsd:maxLength value="255"/>
        </xsd:restriction>
      </xsd:simpleType>
    </xsd:element>
    <xsd:element name="TaxCatchAll" ma:index="22" nillable="true" ma:displayName="Taxonomy Catch All Column" ma:hidden="true" ma:list="{c9cdfb32-c40b-4fb0-bd3d-90a9c3052c8d}" ma:internalName="TaxCatchAll" ma:showField="CatchAllData" ma:web="dd6844ec-5394-4908-9fc7-2b61834fcc1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orden xmlns="a8c18c6c-cefa-4b99-b050-d33e529ecf67"/>
    <_x002f__x002f_ xmlns="a8c18c6c-cefa-4b99-b050-d33e529ecf67" xsi:nil="true"/>
    <TaxCatchAll xmlns="dd6844ec-5394-4908-9fc7-2b61834fcc1b" xsi:nil="true"/>
    <lcf76f155ced4ddcb4097134ff3c332f xmlns="a8c18c6c-cefa-4b99-b050-d33e529ecf6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BA655DE-AF76-4700-9D4B-EF97D5182E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8c18c6c-cefa-4b99-b050-d33e529ecf67"/>
    <ds:schemaRef ds:uri="dd6844ec-5394-4908-9fc7-2b61834fcc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30AAC6-EC0E-4534-B6F7-82789A36C16D}">
  <ds:schemaRefs>
    <ds:schemaRef ds:uri="http://schemas.openxmlformats.org/officeDocument/2006/bibliography"/>
  </ds:schemaRefs>
</ds:datastoreItem>
</file>

<file path=customXml/itemProps4.xml><?xml version="1.0" encoding="utf-8"?>
<ds:datastoreItem xmlns:ds="http://schemas.openxmlformats.org/officeDocument/2006/customXml" ds:itemID="{51745122-C2DF-4148-9302-B80901A449F4}">
  <ds:schemaRefs>
    <ds:schemaRef ds:uri="http://schemas.microsoft.com/sharepoint/v3/contenttype/forms"/>
  </ds:schemaRefs>
</ds:datastoreItem>
</file>

<file path=customXml/itemProps5.xml><?xml version="1.0" encoding="utf-8"?>
<ds:datastoreItem xmlns:ds="http://schemas.openxmlformats.org/officeDocument/2006/customXml" ds:itemID="{74CF0724-5F93-43B1-8B40-32B273B2F13A}">
  <ds:schemaRefs>
    <ds:schemaRef ds:uri="http://schemas.microsoft.com/office/2006/metadata/properties"/>
    <ds:schemaRef ds:uri="http://schemas.microsoft.com/office/infopath/2007/PartnerControls"/>
    <ds:schemaRef ds:uri="a8c18c6c-cefa-4b99-b050-d33e529ecf67"/>
    <ds:schemaRef ds:uri="dd6844ec-5394-4908-9fc7-2b61834fcc1b"/>
  </ds:schemaRefs>
</ds:datastoreItem>
</file>

<file path=docProps/app.xml><?xml version="1.0" encoding="utf-8"?>
<Properties xmlns="http://schemas.openxmlformats.org/officeDocument/2006/extended-properties" xmlns:vt="http://schemas.openxmlformats.org/officeDocument/2006/docPropsVTypes">
  <Template>Normal</Template>
  <TotalTime>305</TotalTime>
  <Pages>21</Pages>
  <Words>4114</Words>
  <Characters>22629</Characters>
  <Application>Microsoft Office Word</Application>
  <DocSecurity>0</DocSecurity>
  <Lines>188</Lines>
  <Paragraphs>53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PLAN INSTITUCIONAL DE CAPACITACIÓN</vt:lpstr>
      <vt:lpstr/>
    </vt:vector>
  </TitlesOfParts>
  <Company>Microsoft</Company>
  <LinksUpToDate>false</LinksUpToDate>
  <CharactersWithSpaces>26690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 INSTITUCIONAL DE CAPACITACIÓN</dc:title>
  <dc:subject>Mincit 2025</dc:subject>
  <dc:creator>Grupo de Talento Humano</dc:creator>
  <cp:keywords/>
  <dc:description/>
  <cp:lastModifiedBy>Zulma Rubiela Garzón Novoa</cp:lastModifiedBy>
  <cp:revision>29</cp:revision>
  <cp:lastPrinted>2025-07-25T17:23:00Z</cp:lastPrinted>
  <dcterms:created xsi:type="dcterms:W3CDTF">2025-01-28T12:09:00Z</dcterms:created>
  <dcterms:modified xsi:type="dcterms:W3CDTF">2026-06-09T13:26:00Z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0x0101007C15C5B009B1164492E50DD4602ABF18</vt:lpwstr>
  </property>
</Properties>
</file>